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Saira"/>
      <p:regular r:id="rId35"/>
      <p:bold r:id="rId36"/>
    </p:embeddedFont>
    <p:embeddedFont>
      <p:font typeface="Merriweather"/>
      <p:regular r:id="rId37"/>
      <p:bold r:id="rId38"/>
      <p:italic r:id="rId39"/>
      <p:boldItalic r:id="rId40"/>
    </p:embeddedFont>
    <p:embeddedFont>
      <p:font typeface="Questrial"/>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rake Bolland"/>
  <p:cmAuthor clrIdx="1" id="1" initials="" lastIdx="3" name="Chaise Farr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8AC93D5-C0E7-4C1B-8CBA-54291150447D}">
  <a:tblStyle styleId="{68AC93D5-C0E7-4C1B-8CBA-5429115044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4431DF9-8DC2-44EB-9614-ACCA4053B4F3}"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3.xml"/><Relationship Id="rId41" Type="http://schemas.openxmlformats.org/officeDocument/2006/relationships/font" Target="fonts/Questrial-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Saira-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Merriweather-regular.fntdata"/><Relationship Id="rId14" Type="http://schemas.openxmlformats.org/officeDocument/2006/relationships/slide" Target="slides/slide7.xml"/><Relationship Id="rId36" Type="http://schemas.openxmlformats.org/officeDocument/2006/relationships/font" Target="fonts/Saira-bold.fntdata"/><Relationship Id="rId17" Type="http://schemas.openxmlformats.org/officeDocument/2006/relationships/slide" Target="slides/slide10.xml"/><Relationship Id="rId39" Type="http://schemas.openxmlformats.org/officeDocument/2006/relationships/font" Target="fonts/Merriweather-italic.fntdata"/><Relationship Id="rId16" Type="http://schemas.openxmlformats.org/officeDocument/2006/relationships/slide" Target="slides/slide9.xml"/><Relationship Id="rId38" Type="http://schemas.openxmlformats.org/officeDocument/2006/relationships/font" Target="fonts/Merriweather-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01T18:19:11.258">
    <p:pos x="6000" y="0"/>
    <p:text>Replace phone with IR logo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8-10-02T17:04:58.758">
    <p:pos x="6000" y="0"/>
    <p:text>Need Reference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18-10-02T17:05:22.593">
    <p:pos x="6000" y="0"/>
    <p:text>need reference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18-10-02T17:05:39.575">
    <p:pos x="6000" y="0"/>
    <p:text>need reference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79d9a02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79d9a02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372dac3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372dac3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On top of our established constraints, these are the engineering stanards IntelliRoast will comply. The ASTM standards establish upper temperature limits where the device transitions from “safe to touch” to “first degree burn risk.” The defined standard is 70 C, which is higher than our established 60 C constraint. This was designed  to further protect the user from burns.</a:t>
            </a:r>
            <a:endParaRPr/>
          </a:p>
          <a:p>
            <a:pPr indent="0" lvl="0" marL="0" rtl="0" algn="l">
              <a:spcBef>
                <a:spcPts val="0"/>
              </a:spcBef>
              <a:spcAft>
                <a:spcPts val="0"/>
              </a:spcAft>
              <a:buNone/>
            </a:pPr>
            <a:r>
              <a:rPr lang="en"/>
              <a:t>The IEC standards are in the form of IP ratings, which define the device’s protection from solid objects and water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372dac3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372dac3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f7bf457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f7bf457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f7bf457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f7bf457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To heat the air moved by the fan and roast the beans, we are using a heating element. We considered two possible ways of heating, custom resistive wiring and a pre-coiled heating element. As you can see, both are well within the 300C constraint. Both are made of </a:t>
            </a:r>
            <a:r>
              <a:rPr lang="en"/>
              <a:t>nickel</a:t>
            </a:r>
            <a:r>
              <a:rPr lang="en"/>
              <a:t> chromium which provides an even heat distribution. However, custom wiring would require us to coil the wire ourselves, introducing a lack of uniformity. Conversely, The pre-coiled element is uniform in its coil. The precoilded element also comes with data sheets and information provided. We chose this element despite the higher price since a the greater cost does not hinder our design goals.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379d9a0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379d9a0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“With great heat comes great responsibility” and IntelliRoast’s insulation is responsible for reducing the surface temperature to “safe to touch” levels. Two major types of insulation exist on the market: Fire barriers and fiberglass-like materials. Fire barriers mainly stop objects from catching on fire, but do not actually reduce high temperatures, so the surface would still be hot-to-touch. We elected to not use the STI or 3M for these reasons.  Fiberglass-like materials like mineral wool are made from melted basalt stone and steel slags, which gives insulation properties at high temperatures. We selected ROXUL’s Mineral Wool because the Fiberglass tape is a loose material, which would be able to move around because of its thinness. The ROXUL material allows for heat insulation and its dimensions present an easier method of securing inside IntelliRoast.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379d9a02c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379d9a02c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372dac3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372dac3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372dac3c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372dac3c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372dac3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372dac3c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372dac3c7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372dac3c7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Smartphone App User Interaction flowchart - Noah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372dac3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372dac3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380595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380595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372dac3c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372dac3c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f8213736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f8213736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3805950c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3805950c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372dac3c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372dac3c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rPr lang="en"/>
              <a:t>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 Power system stability, protection and control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72dac3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372dac3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JR</a:t>
            </a:r>
            <a:endParaRPr/>
          </a:p>
          <a:p>
            <a:pPr indent="0" lvl="0" marL="0" rtl="0" algn="l">
              <a:spcBef>
                <a:spcPts val="0"/>
              </a:spcBef>
              <a:spcAft>
                <a:spcPts val="0"/>
              </a:spcAft>
              <a:buNone/>
            </a:pPr>
            <a:r>
              <a:rPr lang="en"/>
              <a:t>Our outline for today is to discuss the problem at hand within the coffee industry and our solution for these problems. We will then discuss how IntelliRoast aims to solve these issues, with an emphasis on our established requirements we are constraining IntelliRoast and the vision set out for IntelliRoast through our approach.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72dac3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72dac3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Chaise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372dac3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372dac3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a:p>
            <a:pPr indent="0" lvl="0" marL="0" rtl="0" algn="l">
              <a:spcBef>
                <a:spcPts val="0"/>
              </a:spcBef>
              <a:spcAft>
                <a:spcPts val="0"/>
              </a:spcAft>
              <a:buNone/>
            </a:pPr>
            <a:r>
              <a:rPr lang="en"/>
              <a:t>Roasting your own beans at home is a way of solving this coffee nightmare. By roasting at home, beans are insured to be fresh and roasted to the profile a user wants every time. IntelliRoast is a household kitchen appliance that does just that. It interfaces with an app allowing the user to pick their roasting profile and have a hands free roasting experience at home. To do this we have outlined some constraints on our design.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372dac3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72dac3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72dac3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372dac3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Drake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72dac3c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372dac3c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656F58"/>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2" name="Google Shape;12;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656F58"/>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7" name="Google Shape;57;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656F58"/>
        </a:solidFill>
      </p:bgPr>
    </p:bg>
    <p:spTree>
      <p:nvGrpSpPr>
        <p:cNvPr id="15" name="Shape 15"/>
        <p:cNvGrpSpPr/>
        <p:nvPr/>
      </p:nvGrpSpPr>
      <p:grpSpPr>
        <a:xfrm>
          <a:off x="0" y="0"/>
          <a:ext cx="0" cy="0"/>
          <a:chOff x="0" y="0"/>
          <a:chExt cx="0" cy="0"/>
        </a:xfrm>
      </p:grpSpPr>
      <p:sp>
        <p:nvSpPr>
          <p:cNvPr id="16" name="Google Shape;16;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7" name="Google Shape;17;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8" name="Google Shape;18;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0" y="0"/>
            <a:ext cx="43140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3" name="Google Shape;23;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rgbClr val="656F58"/>
          </a:solidFill>
          <a:ln>
            <a:noFill/>
          </a:ln>
        </p:spPr>
      </p:sp>
      <p:sp>
        <p:nvSpPr>
          <p:cNvPr id="24" name="Google Shape;24;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accent3"/>
        </a:solidFill>
      </p:bgPr>
    </p:bg>
    <p:spTree>
      <p:nvGrpSpPr>
        <p:cNvPr id="27" name="Shape 27"/>
        <p:cNvGrpSpPr/>
        <p:nvPr/>
      </p:nvGrpSpPr>
      <p:grpSpPr>
        <a:xfrm>
          <a:off x="0" y="0"/>
          <a:ext cx="0" cy="0"/>
          <a:chOff x="0" y="0"/>
          <a:chExt cx="0" cy="0"/>
        </a:xfrm>
      </p:grpSpPr>
      <p:sp>
        <p:nvSpPr>
          <p:cNvPr id="28" name="Google Shape;28;p5"/>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accent3"/>
        </a:solidFill>
      </p:bgPr>
    </p:bg>
    <p:spTree>
      <p:nvGrpSpPr>
        <p:cNvPr id="33" name="Shape 33"/>
        <p:cNvGrpSpPr/>
        <p:nvPr/>
      </p:nvGrpSpPr>
      <p:grpSpPr>
        <a:xfrm>
          <a:off x="0" y="0"/>
          <a:ext cx="0" cy="0"/>
          <a:chOff x="0" y="0"/>
          <a:chExt cx="0" cy="0"/>
        </a:xfrm>
      </p:grpSpPr>
      <p:sp>
        <p:nvSpPr>
          <p:cNvPr id="34" name="Google Shape;34;p6"/>
          <p:cNvSpPr/>
          <p:nvPr/>
        </p:nvSpPr>
        <p:spPr>
          <a:xfrm>
            <a:off x="0" y="0"/>
            <a:ext cx="9144000" cy="12771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0" y="0"/>
            <a:ext cx="37644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 name="Google Shape;40;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0" y="0"/>
            <a:ext cx="3366600" cy="51435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311300" y="500925"/>
            <a:ext cx="2678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8" name="Google Shape;48;p9"/>
          <p:cNvSpPr txBox="1"/>
          <p:nvPr>
            <p:ph idx="1" type="subTitle"/>
          </p:nvPr>
        </p:nvSpPr>
        <p:spPr>
          <a:xfrm>
            <a:off x="304800" y="2626725"/>
            <a:ext cx="2678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9" name="Google Shape;49;p9"/>
          <p:cNvSpPr txBox="1"/>
          <p:nvPr>
            <p:ph idx="2" type="body"/>
          </p:nvPr>
        </p:nvSpPr>
        <p:spPr>
          <a:xfrm>
            <a:off x="3784200" y="500925"/>
            <a:ext cx="50487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0" y="4369000"/>
            <a:ext cx="9144000" cy="774300"/>
          </a:xfrm>
          <a:prstGeom prst="rect">
            <a:avLst/>
          </a:prstGeom>
          <a:solidFill>
            <a:srgbClr val="656F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ctr">
              <a:spcBef>
                <a:spcPts val="0"/>
              </a:spcBef>
              <a:spcAft>
                <a:spcPts val="0"/>
              </a:spcAft>
              <a:buClr>
                <a:schemeClr val="accent1"/>
              </a:buClr>
              <a:buSzPts val="3600"/>
              <a:buFont typeface="Merriweather"/>
              <a:buNone/>
              <a:defRPr sz="36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image" Target="../media/image8.jpg"/><Relationship Id="rId5"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2.jpg"/><Relationship Id="rId6" Type="http://schemas.openxmlformats.org/officeDocument/2006/relationships/image" Target="../media/image26.jpg"/><Relationship Id="rId7"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66" name="Google Shape;66;p13"/>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67" name="Google Shape;67;p13"/>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Engineering Standards</a:t>
            </a:r>
            <a:endParaRPr sz="4200"/>
          </a:p>
        </p:txBody>
      </p:sp>
      <p:graphicFrame>
        <p:nvGraphicFramePr>
          <p:cNvPr id="140" name="Google Shape;140;p22"/>
          <p:cNvGraphicFramePr/>
          <p:nvPr/>
        </p:nvGraphicFramePr>
        <p:xfrm>
          <a:off x="309675" y="1507000"/>
          <a:ext cx="3000000" cy="3000000"/>
        </p:xfrm>
        <a:graphic>
          <a:graphicData uri="http://schemas.openxmlformats.org/drawingml/2006/table">
            <a:tbl>
              <a:tblPr>
                <a:noFill/>
                <a:tableStyleId>{68AC93D5-C0E7-4C1B-8CBA-54291150447D}</a:tableStyleId>
              </a:tblPr>
              <a:tblGrid>
                <a:gridCol w="2104900"/>
                <a:gridCol w="6390525"/>
              </a:tblGrid>
              <a:tr h="7192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Standard</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1040950">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ASTM C1055</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The surface temperature must be below 70°C</a:t>
                      </a:r>
                      <a:endParaRPr sz="2400">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1655775">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IEC-60529</a:t>
                      </a:r>
                      <a:endParaRPr sz="2400">
                        <a:latin typeface="Questrial"/>
                        <a:ea typeface="Questrial"/>
                        <a:cs typeface="Questrial"/>
                        <a:sym typeface="Questrial"/>
                      </a:endParaRPr>
                    </a:p>
                  </a:txBody>
                  <a:tcPr marT="91425" marB="91425" marR="91425" marL="91425"/>
                </a:tc>
                <a:tc>
                  <a:txBody>
                    <a:bodyPr>
                      <a:noAutofit/>
                    </a:bodyPr>
                    <a:lstStyle/>
                    <a:p>
                      <a:pPr indent="0" lvl="0" marL="0" rtl="0" algn="l">
                        <a:lnSpc>
                          <a:spcPct val="150000"/>
                        </a:lnSpc>
                        <a:spcBef>
                          <a:spcPts val="0"/>
                        </a:spcBef>
                        <a:spcAft>
                          <a:spcPts val="1600"/>
                        </a:spcAft>
                        <a:buNone/>
                      </a:pPr>
                      <a:r>
                        <a:rPr lang="en" sz="2400">
                          <a:solidFill>
                            <a:schemeClr val="dk2"/>
                          </a:solidFill>
                          <a:latin typeface="Questrial"/>
                          <a:ea typeface="Questrial"/>
                          <a:cs typeface="Questrial"/>
                          <a:sym typeface="Questrial"/>
                        </a:rPr>
                        <a:t>A</a:t>
                      </a:r>
                      <a:r>
                        <a:rPr lang="en" sz="2400">
                          <a:solidFill>
                            <a:schemeClr val="dk2"/>
                          </a:solidFill>
                          <a:latin typeface="Questrial"/>
                          <a:ea typeface="Questrial"/>
                          <a:cs typeface="Questrial"/>
                          <a:sym typeface="Questrial"/>
                        </a:rPr>
                        <a:t>bide by IP ratings to protect against the intrusion of solid objects and water</a:t>
                      </a:r>
                      <a:endParaRPr sz="2400">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a:t>
            </a:r>
            <a:r>
              <a:rPr lang="en" sz="4200"/>
              <a:t>: Mechanical</a:t>
            </a:r>
            <a:endParaRPr sz="4200"/>
          </a:p>
        </p:txBody>
      </p:sp>
      <p:pic>
        <p:nvPicPr>
          <p:cNvPr id="146" name="Google Shape;146;p23"/>
          <p:cNvPicPr preferRelativeResize="0"/>
          <p:nvPr/>
        </p:nvPicPr>
        <p:blipFill>
          <a:blip r:embed="rId3">
            <a:alphaModFix/>
          </a:blip>
          <a:stretch>
            <a:fillRect/>
          </a:stretch>
        </p:blipFill>
        <p:spPr>
          <a:xfrm>
            <a:off x="152400" y="1277025"/>
            <a:ext cx="7850890" cy="371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Fan</a:t>
            </a:r>
            <a:endParaRPr sz="4200"/>
          </a:p>
        </p:txBody>
      </p:sp>
      <p:pic>
        <p:nvPicPr>
          <p:cNvPr descr="Image result for computer fan" id="152" name="Google Shape;152;p24"/>
          <p:cNvPicPr preferRelativeResize="0"/>
          <p:nvPr/>
        </p:nvPicPr>
        <p:blipFill>
          <a:blip r:embed="rId4">
            <a:alphaModFix/>
          </a:blip>
          <a:stretch>
            <a:fillRect/>
          </a:stretch>
        </p:blipFill>
        <p:spPr>
          <a:xfrm>
            <a:off x="5463300" y="1359250"/>
            <a:ext cx="2010000" cy="2010000"/>
          </a:xfrm>
          <a:prstGeom prst="rect">
            <a:avLst/>
          </a:prstGeom>
          <a:noFill/>
          <a:ln>
            <a:noFill/>
          </a:ln>
        </p:spPr>
      </p:pic>
      <p:pic>
        <p:nvPicPr>
          <p:cNvPr id="153" name="Google Shape;153;p24"/>
          <p:cNvPicPr preferRelativeResize="0"/>
          <p:nvPr/>
        </p:nvPicPr>
        <p:blipFill rotWithShape="1">
          <a:blip r:embed="rId5">
            <a:alphaModFix/>
          </a:blip>
          <a:srcRect b="14382" l="14382" r="14382" t="14382"/>
          <a:stretch/>
        </p:blipFill>
        <p:spPr>
          <a:xfrm>
            <a:off x="1529700" y="1359250"/>
            <a:ext cx="2010000" cy="2010000"/>
          </a:xfrm>
          <a:prstGeom prst="rect">
            <a:avLst/>
          </a:prstGeom>
          <a:noFill/>
          <a:ln>
            <a:noFill/>
          </a:ln>
        </p:spPr>
      </p:pic>
      <p:graphicFrame>
        <p:nvGraphicFramePr>
          <p:cNvPr id="154" name="Google Shape;154;p24"/>
          <p:cNvGraphicFramePr/>
          <p:nvPr/>
        </p:nvGraphicFramePr>
        <p:xfrm>
          <a:off x="305750" y="3449950"/>
          <a:ext cx="3000000" cy="3000000"/>
        </p:xfrm>
        <a:graphic>
          <a:graphicData uri="http://schemas.openxmlformats.org/drawingml/2006/table">
            <a:tbl>
              <a:tblPr>
                <a:noFill/>
                <a:tableStyleId>{54431DF9-8DC2-44EB-9614-ACCA4053B4F3}</a:tableStyleId>
              </a:tblPr>
              <a:tblGrid>
                <a:gridCol w="1786675"/>
                <a:gridCol w="1857575"/>
                <a:gridCol w="1840175"/>
                <a:gridCol w="2059250"/>
                <a:gridCol w="906725"/>
              </a:tblGrid>
              <a:tr h="628175">
                <a:tc>
                  <a:txBody>
                    <a:bodyPr>
                      <a:noAutofit/>
                    </a:bodyPr>
                    <a:lstStyle/>
                    <a:p>
                      <a:pPr indent="0" lvl="0" marL="0" rtl="0" algn="l">
                        <a:spcBef>
                          <a:spcPts val="0"/>
                        </a:spcBef>
                        <a:spcAft>
                          <a:spcPts val="1000"/>
                        </a:spcAft>
                        <a:buNone/>
                      </a:pPr>
                      <a:r>
                        <a:rPr b="1" lang="en">
                          <a:latin typeface="Questrial"/>
                          <a:ea typeface="Questrial"/>
                          <a:cs typeface="Questrial"/>
                          <a:sym typeface="Questrial"/>
                        </a:rPr>
                        <a:t>Fan S/N</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Power Input (W)</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Air Flow (CFM)</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Max Static Pressure </a:t>
                      </a:r>
                      <a:br>
                        <a:rPr b="1" lang="en">
                          <a:latin typeface="Questrial"/>
                          <a:ea typeface="Questrial"/>
                          <a:cs typeface="Questrial"/>
                          <a:sym typeface="Questrial"/>
                        </a:rPr>
                      </a:br>
                      <a:r>
                        <a:rPr b="1" lang="en">
                          <a:latin typeface="Questrial"/>
                          <a:ea typeface="Questrial"/>
                          <a:cs typeface="Questrial"/>
                          <a:sym typeface="Questrial"/>
                        </a:rPr>
                        <a:t>(inch H</a:t>
                      </a:r>
                      <a:r>
                        <a:rPr b="1" baseline="-25000" lang="en">
                          <a:latin typeface="Questrial"/>
                          <a:ea typeface="Questrial"/>
                          <a:cs typeface="Questrial"/>
                          <a:sym typeface="Questrial"/>
                        </a:rPr>
                        <a:t>2</a:t>
                      </a:r>
                      <a:r>
                        <a:rPr b="1" lang="en">
                          <a:latin typeface="Questrial"/>
                          <a:ea typeface="Questrial"/>
                          <a:cs typeface="Questrial"/>
                          <a:sym typeface="Questrial"/>
                        </a:rPr>
                        <a:t>O)</a:t>
                      </a:r>
                      <a:endParaRPr b="1">
                        <a:latin typeface="Questrial"/>
                        <a:ea typeface="Questrial"/>
                        <a:cs typeface="Questrial"/>
                        <a:sym typeface="Questrial"/>
                      </a:endParaRPr>
                    </a:p>
                  </a:txBody>
                  <a:tcPr marT="63500" marB="63500" marR="63500" marL="63500">
                    <a:solidFill>
                      <a:srgbClr val="EFEFEF"/>
                    </a:solidFill>
                  </a:tcPr>
                </a:tc>
                <a:tc>
                  <a:txBody>
                    <a:bodyPr>
                      <a:noAutofit/>
                    </a:bodyPr>
                    <a:lstStyle/>
                    <a:p>
                      <a:pPr indent="0" lvl="0" marL="0" rtl="0" algn="l">
                        <a:spcBef>
                          <a:spcPts val="0"/>
                        </a:spcBef>
                        <a:spcAft>
                          <a:spcPts val="1000"/>
                        </a:spcAft>
                        <a:buNone/>
                      </a:pPr>
                      <a:r>
                        <a:rPr b="1" lang="en">
                          <a:latin typeface="Questrial"/>
                          <a:ea typeface="Questrial"/>
                          <a:cs typeface="Questrial"/>
                          <a:sym typeface="Questrial"/>
                        </a:rPr>
                        <a:t>Price</a:t>
                      </a:r>
                      <a:endParaRPr b="1">
                        <a:latin typeface="Questrial"/>
                        <a:ea typeface="Questrial"/>
                        <a:cs typeface="Questrial"/>
                        <a:sym typeface="Questrial"/>
                      </a:endParaRPr>
                    </a:p>
                  </a:txBody>
                  <a:tcPr marT="63500" marB="63500" marR="63500" marL="63500">
                    <a:solidFill>
                      <a:srgbClr val="EFEFEF"/>
                    </a:solidFill>
                  </a:tcPr>
                </a:tc>
              </a:tr>
              <a:tr h="434425">
                <a:tc>
                  <a:txBody>
                    <a:bodyPr>
                      <a:noAutofit/>
                    </a:bodyPr>
                    <a:lstStyle/>
                    <a:p>
                      <a:pPr indent="0" lvl="0" marL="0" rtl="0" algn="l">
                        <a:spcBef>
                          <a:spcPts val="0"/>
                        </a:spcBef>
                        <a:spcAft>
                          <a:spcPts val="1000"/>
                        </a:spcAft>
                        <a:buNone/>
                      </a:pPr>
                      <a:r>
                        <a:rPr lang="en">
                          <a:latin typeface="Questrial"/>
                          <a:ea typeface="Questrial"/>
                          <a:cs typeface="Questrial"/>
                          <a:sym typeface="Questrial"/>
                        </a:rPr>
                        <a:t>CBM-979533B-154</a:t>
                      </a:r>
                      <a:endParaRPr>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22.08</a:t>
                      </a:r>
                      <a:endParaRPr>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44.2</a:t>
                      </a:r>
                      <a:endParaRPr>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3.39</a:t>
                      </a:r>
                      <a:endParaRPr>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$14.45</a:t>
                      </a:r>
                      <a:endParaRPr>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93C47D"/>
                    </a:solidFill>
                  </a:tcPr>
                </a:tc>
              </a:tr>
              <a:tr h="434425">
                <a:tc>
                  <a:txBody>
                    <a:bodyPr>
                      <a:noAutofit/>
                    </a:bodyPr>
                    <a:lstStyle/>
                    <a:p>
                      <a:pPr indent="0" lvl="0" marL="0" rtl="0" algn="l">
                        <a:spcBef>
                          <a:spcPts val="0"/>
                        </a:spcBef>
                        <a:spcAft>
                          <a:spcPts val="1000"/>
                        </a:spcAft>
                        <a:buNone/>
                      </a:pPr>
                      <a:r>
                        <a:rPr lang="en">
                          <a:latin typeface="Questrial"/>
                          <a:ea typeface="Questrial"/>
                          <a:cs typeface="Questrial"/>
                          <a:sym typeface="Questrial"/>
                        </a:rPr>
                        <a:t>CBM-979533B-168</a:t>
                      </a:r>
                      <a:endParaRPr>
                        <a:latin typeface="Questrial"/>
                        <a:ea typeface="Questrial"/>
                        <a:cs typeface="Questrial"/>
                        <a:sym typeface="Questrial"/>
                      </a:endParaRPr>
                    </a:p>
                  </a:txBody>
                  <a:tcPr marT="63500" marB="63500" marR="63500" marL="63500">
                    <a:lnL cap="flat" cmpd="sng" w="57150">
                      <a:solidFill>
                        <a:srgbClr val="6AA84F"/>
                      </a:solidFill>
                      <a:prstDash val="solid"/>
                      <a:round/>
                      <a:headEnd len="sm" w="sm" type="none"/>
                      <a:tailEnd len="sm" w="sm" type="none"/>
                    </a:lnL>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48.30</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54.7</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5.22</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1000"/>
                        </a:spcAft>
                        <a:buNone/>
                      </a:pPr>
                      <a:r>
                        <a:rPr lang="en">
                          <a:latin typeface="Questrial"/>
                          <a:ea typeface="Questrial"/>
                          <a:cs typeface="Questrial"/>
                          <a:sym typeface="Questrial"/>
                        </a:rPr>
                        <a:t>$18.35</a:t>
                      </a:r>
                      <a:endParaRPr>
                        <a:latin typeface="Questrial"/>
                        <a:ea typeface="Questrial"/>
                        <a:cs typeface="Questrial"/>
                        <a:sym typeface="Questrial"/>
                      </a:endParaRPr>
                    </a:p>
                  </a:txBody>
                  <a:tcPr marT="63500" marB="63500" marR="63500" marL="63500">
                    <a:lnR cap="flat" cmpd="sng" w="57150">
                      <a:solidFill>
                        <a:srgbClr val="6AA84F"/>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93C47D"/>
                    </a:solidFill>
                  </a:tcPr>
                </a:tc>
              </a:tr>
            </a:tbl>
          </a:graphicData>
        </a:graphic>
      </p:graphicFrame>
      <p:sp>
        <p:nvSpPr>
          <p:cNvPr id="155" name="Google Shape;155;p24"/>
          <p:cNvSpPr txBox="1"/>
          <p:nvPr/>
        </p:nvSpPr>
        <p:spPr>
          <a:xfrm>
            <a:off x="8358225"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[5</a:t>
            </a:r>
            <a:r>
              <a:rPr lang="en" sz="900">
                <a:solidFill>
                  <a:schemeClr val="dk2"/>
                </a:solidFill>
                <a:latin typeface="Questrial"/>
                <a:ea typeface="Questrial"/>
                <a:cs typeface="Questrial"/>
                <a:sym typeface="Questrial"/>
              </a:rPr>
              <a:t>], [6]</a:t>
            </a:r>
            <a:endParaRPr sz="900">
              <a:solidFill>
                <a:schemeClr val="dk2"/>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Heating Element</a:t>
            </a:r>
            <a:endParaRPr sz="4200"/>
          </a:p>
        </p:txBody>
      </p:sp>
      <p:graphicFrame>
        <p:nvGraphicFramePr>
          <p:cNvPr id="161" name="Google Shape;161;p25"/>
          <p:cNvGraphicFramePr/>
          <p:nvPr/>
        </p:nvGraphicFramePr>
        <p:xfrm>
          <a:off x="4007125" y="1354375"/>
          <a:ext cx="3000000" cy="3000000"/>
        </p:xfrm>
        <a:graphic>
          <a:graphicData uri="http://schemas.openxmlformats.org/drawingml/2006/table">
            <a:tbl>
              <a:tblPr>
                <a:noFill/>
                <a:tableStyleId>{54431DF9-8DC2-44EB-9614-ACCA4053B4F3}</a:tableStyleId>
              </a:tblPr>
              <a:tblGrid>
                <a:gridCol w="1170350"/>
                <a:gridCol w="1170350"/>
                <a:gridCol w="1170350"/>
                <a:gridCol w="1170350"/>
              </a:tblGrid>
              <a:tr h="940125">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Element</a:t>
                      </a:r>
                      <a:endParaRPr b="1">
                        <a:latin typeface="Questrial"/>
                        <a:ea typeface="Questrial"/>
                        <a:cs typeface="Questrial"/>
                        <a:sym typeface="Questrial"/>
                      </a:endParaRPr>
                    </a:p>
                  </a:txBody>
                  <a:tcPr marT="63500" marB="63500" marR="63500" marL="63500" anchor="ctr">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Price per Unit (USD)</a:t>
                      </a:r>
                      <a:endParaRPr b="1">
                        <a:latin typeface="Questrial"/>
                        <a:ea typeface="Questrial"/>
                        <a:cs typeface="Questrial"/>
                        <a:sym typeface="Questrial"/>
                      </a:endParaRPr>
                    </a:p>
                  </a:txBody>
                  <a:tcPr marT="63500" marB="63500" marR="63500" marL="63500" anchor="ctr">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Description</a:t>
                      </a:r>
                      <a:endParaRPr b="1">
                        <a:latin typeface="Questrial"/>
                        <a:ea typeface="Questrial"/>
                        <a:cs typeface="Questrial"/>
                        <a:sym typeface="Questrial"/>
                      </a:endParaRPr>
                    </a:p>
                  </a:txBody>
                  <a:tcPr marT="63500" marB="63500" marR="63500" marL="63500" anchor="ctr">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Properties</a:t>
                      </a:r>
                      <a:endParaRPr b="1">
                        <a:latin typeface="Questrial"/>
                        <a:ea typeface="Questrial"/>
                        <a:cs typeface="Questrial"/>
                        <a:sym typeface="Questrial"/>
                      </a:endParaRPr>
                    </a:p>
                  </a:txBody>
                  <a:tcPr marT="63500" marB="63500" marR="63500" marL="63500" anchor="ctr">
                    <a:lnB cap="flat" cmpd="sng" w="57150">
                      <a:solidFill>
                        <a:srgbClr val="6AA84F"/>
                      </a:solidFill>
                      <a:prstDash val="solid"/>
                      <a:round/>
                      <a:headEnd len="sm" w="sm" type="none"/>
                      <a:tailEnd len="sm" w="sm" type="none"/>
                    </a:lnB>
                    <a:solidFill>
                      <a:srgbClr val="EFEFEF"/>
                    </a:solidFill>
                  </a:tcPr>
                </a:tc>
              </a:tr>
              <a:tr h="15200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REPL Heating Element for HG501A</a:t>
                      </a:r>
                      <a:endParaRPr>
                        <a:latin typeface="Questrial"/>
                        <a:ea typeface="Questrial"/>
                        <a:cs typeface="Questrial"/>
                        <a:sym typeface="Questrial"/>
                      </a:endParaRPr>
                    </a:p>
                  </a:txBody>
                  <a:tcPr marT="63500" marB="63500" marR="63500" marL="63500" anchor="ctr">
                    <a:lnL cap="flat" cmpd="sng" w="57150">
                      <a:solidFill>
                        <a:srgbClr val="6AA84F"/>
                      </a:solidFill>
                      <a:prstDash val="solid"/>
                      <a:round/>
                      <a:headEnd len="sm" w="sm" type="none"/>
                      <a:tailEnd len="sm" w="sm" type="none"/>
                    </a:lnL>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28.20</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Heating Element</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500°F~700°F (260°C~371°C)</a:t>
                      </a:r>
                      <a:endParaRPr>
                        <a:latin typeface="Questrial"/>
                        <a:ea typeface="Questrial"/>
                        <a:cs typeface="Questrial"/>
                        <a:sym typeface="Questrial"/>
                      </a:endParaRPr>
                    </a:p>
                  </a:txBody>
                  <a:tcPr marT="63500" marB="63500" marR="63500" marL="63500" anchor="ctr">
                    <a:lnR cap="flat" cmpd="sng" w="57150">
                      <a:solidFill>
                        <a:srgbClr val="6AA84F"/>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r>
              <a:tr h="1230050">
                <a:tc>
                  <a:txBody>
                    <a:bodyPr>
                      <a:noAutofit/>
                    </a:bodyPr>
                    <a:lstStyle/>
                    <a:p>
                      <a:pPr indent="0" lvl="0" marL="0" rtl="0" algn="ctr">
                        <a:spcBef>
                          <a:spcPts val="0"/>
                        </a:spcBef>
                        <a:spcAft>
                          <a:spcPts val="1000"/>
                        </a:spcAft>
                        <a:buNone/>
                      </a:pPr>
                      <a:r>
                        <a:rPr lang="en">
                          <a:latin typeface="Questrial"/>
                          <a:ea typeface="Questrial"/>
                          <a:cs typeface="Questrial"/>
                          <a:sym typeface="Questrial"/>
                        </a:rPr>
                        <a:t>Custom Resistive Wiring</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21.88/32ft</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Nickel Chromium</a:t>
                      </a:r>
                      <a:br>
                        <a:rPr lang="en">
                          <a:latin typeface="Questrial"/>
                          <a:ea typeface="Questrial"/>
                          <a:cs typeface="Questrial"/>
                          <a:sym typeface="Questrial"/>
                        </a:rPr>
                      </a:br>
                      <a:r>
                        <a:rPr lang="en">
                          <a:latin typeface="Questrial"/>
                          <a:ea typeface="Questrial"/>
                          <a:cs typeface="Questrial"/>
                          <a:sym typeface="Questrial"/>
                        </a:rPr>
                        <a:t>wire only</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~1850°F (~1010°C)</a:t>
                      </a:r>
                      <a:endParaRPr>
                        <a:latin typeface="Questrial"/>
                        <a:ea typeface="Questrial"/>
                        <a:cs typeface="Questrial"/>
                        <a:sym typeface="Questrial"/>
                      </a:endParaRPr>
                    </a:p>
                  </a:txBody>
                  <a:tcPr marT="63500" marB="63500" marR="63500" marL="63500" anchor="ctr">
                    <a:lnT cap="flat" cmpd="sng" w="57150">
                      <a:solidFill>
                        <a:srgbClr val="6AA84F"/>
                      </a:solidFill>
                      <a:prstDash val="solid"/>
                      <a:round/>
                      <a:headEnd len="sm" w="sm" type="none"/>
                      <a:tailEnd len="sm" w="sm" type="none"/>
                    </a:lnT>
                    <a:solidFill>
                      <a:srgbClr val="B6D7A8"/>
                    </a:solidFill>
                  </a:tcPr>
                </a:tc>
              </a:tr>
            </a:tbl>
          </a:graphicData>
        </a:graphic>
      </p:graphicFrame>
      <p:pic>
        <p:nvPicPr>
          <p:cNvPr id="162" name="Google Shape;162;p25"/>
          <p:cNvPicPr preferRelativeResize="0"/>
          <p:nvPr/>
        </p:nvPicPr>
        <p:blipFill rotWithShape="1">
          <a:blip r:embed="rId3">
            <a:alphaModFix/>
          </a:blip>
          <a:srcRect b="33824" l="21875" r="28125" t="16175"/>
          <a:stretch/>
        </p:blipFill>
        <p:spPr>
          <a:xfrm>
            <a:off x="264625" y="1354375"/>
            <a:ext cx="3145676" cy="1769448"/>
          </a:xfrm>
          <a:prstGeom prst="rect">
            <a:avLst/>
          </a:prstGeom>
          <a:noFill/>
          <a:ln>
            <a:noFill/>
          </a:ln>
        </p:spPr>
      </p:pic>
      <p:pic>
        <p:nvPicPr>
          <p:cNvPr id="163" name="Google Shape;163;p25"/>
          <p:cNvPicPr preferRelativeResize="0"/>
          <p:nvPr/>
        </p:nvPicPr>
        <p:blipFill rotWithShape="1">
          <a:blip r:embed="rId4">
            <a:alphaModFix/>
          </a:blip>
          <a:srcRect b="33883" l="26159" r="28081" t="20357"/>
          <a:stretch/>
        </p:blipFill>
        <p:spPr>
          <a:xfrm>
            <a:off x="264625" y="3275125"/>
            <a:ext cx="3145673" cy="176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a:t>
            </a:r>
            <a:r>
              <a:rPr lang="en" sz="4200"/>
              <a:t>Insulation</a:t>
            </a:r>
            <a:endParaRPr sz="4200"/>
          </a:p>
        </p:txBody>
      </p:sp>
      <p:graphicFrame>
        <p:nvGraphicFramePr>
          <p:cNvPr id="169" name="Google Shape;169;p26"/>
          <p:cNvGraphicFramePr/>
          <p:nvPr/>
        </p:nvGraphicFramePr>
        <p:xfrm>
          <a:off x="2211525" y="1390538"/>
          <a:ext cx="3000000" cy="3000000"/>
        </p:xfrm>
        <a:graphic>
          <a:graphicData uri="http://schemas.openxmlformats.org/drawingml/2006/table">
            <a:tbl>
              <a:tblPr>
                <a:noFill/>
                <a:tableStyleId>{54431DF9-8DC2-44EB-9614-ACCA4053B4F3}</a:tableStyleId>
              </a:tblPr>
              <a:tblGrid>
                <a:gridCol w="1132100"/>
                <a:gridCol w="757900"/>
                <a:gridCol w="2024825"/>
                <a:gridCol w="1406875"/>
                <a:gridCol w="1492050"/>
              </a:tblGrid>
              <a:tr h="596925">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Material </a:t>
                      </a:r>
                      <a:br>
                        <a:rPr b="1" lang="en">
                          <a:latin typeface="Questrial"/>
                          <a:ea typeface="Questrial"/>
                          <a:cs typeface="Questrial"/>
                          <a:sym typeface="Questrial"/>
                        </a:rPr>
                      </a:br>
                      <a:r>
                        <a:rPr b="1" lang="en">
                          <a:latin typeface="Questrial"/>
                          <a:ea typeface="Questrial"/>
                          <a:cs typeface="Questrial"/>
                          <a:sym typeface="Questrial"/>
                        </a:rPr>
                        <a:t>S/N</a:t>
                      </a:r>
                      <a:endParaRPr b="1">
                        <a:latin typeface="Questrial"/>
                        <a:ea typeface="Questrial"/>
                        <a:cs typeface="Questrial"/>
                        <a:sym typeface="Questrial"/>
                      </a:endParaRPr>
                    </a:p>
                  </a:txBody>
                  <a:tcPr marT="63500" marB="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Price (USD)</a:t>
                      </a:r>
                      <a:endParaRPr b="1">
                        <a:latin typeface="Questrial"/>
                        <a:ea typeface="Questrial"/>
                        <a:cs typeface="Questrial"/>
                        <a:sym typeface="Questrial"/>
                      </a:endParaRPr>
                    </a:p>
                  </a:txBody>
                  <a:tcPr marT="63500" marB="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Description</a:t>
                      </a:r>
                      <a:endParaRPr b="1">
                        <a:latin typeface="Questrial"/>
                        <a:ea typeface="Questrial"/>
                        <a:cs typeface="Questrial"/>
                        <a:sym typeface="Questrial"/>
                      </a:endParaRPr>
                    </a:p>
                  </a:txBody>
                  <a:tcPr marT="63500" marB="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Dimensions</a:t>
                      </a:r>
                      <a:endParaRPr b="1">
                        <a:latin typeface="Questrial"/>
                        <a:ea typeface="Questrial"/>
                        <a:cs typeface="Questrial"/>
                        <a:sym typeface="Questrial"/>
                      </a:endParaRPr>
                    </a:p>
                  </a:txBody>
                  <a:tcPr marT="63500" marB="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b="1" lang="en">
                          <a:latin typeface="Questrial"/>
                          <a:ea typeface="Questrial"/>
                          <a:cs typeface="Questrial"/>
                          <a:sym typeface="Questrial"/>
                        </a:rPr>
                        <a:t>Properties</a:t>
                      </a:r>
                      <a:endParaRPr b="1">
                        <a:latin typeface="Questrial"/>
                        <a:ea typeface="Questrial"/>
                        <a:cs typeface="Questrial"/>
                        <a:sym typeface="Questrial"/>
                      </a:endParaRPr>
                    </a:p>
                  </a:txBody>
                  <a:tcPr marT="63500" marB="0" marR="63500" marL="63500">
                    <a:lnB cap="flat" cmpd="sng" w="57150">
                      <a:solidFill>
                        <a:srgbClr val="6AA84F"/>
                      </a:solidFill>
                      <a:prstDash val="solid"/>
                      <a:round/>
                      <a:headEnd len="sm" w="sm" type="none"/>
                      <a:tailEnd len="sm" w="sm" type="none"/>
                    </a:lnB>
                    <a:solidFill>
                      <a:srgbClr val="EFEFEF"/>
                    </a:solidFill>
                  </a:tcPr>
                </a:tc>
              </a:tr>
              <a:tr h="8571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ROXUL</a:t>
                      </a:r>
                      <a:br>
                        <a:rPr lang="en">
                          <a:latin typeface="Questrial"/>
                          <a:ea typeface="Questrial"/>
                          <a:cs typeface="Questrial"/>
                          <a:sym typeface="Questrial"/>
                        </a:rPr>
                      </a:br>
                      <a:r>
                        <a:rPr lang="en">
                          <a:latin typeface="Questrial"/>
                          <a:ea typeface="Questrial"/>
                          <a:cs typeface="Questrial"/>
                          <a:sym typeface="Questrial"/>
                        </a:rPr>
                        <a:t>#40260</a:t>
                      </a:r>
                      <a:endParaRPr>
                        <a:latin typeface="Questrial"/>
                        <a:ea typeface="Questrial"/>
                        <a:cs typeface="Questrial"/>
                        <a:sym typeface="Questrial"/>
                      </a:endParaRPr>
                    </a:p>
                  </a:txBody>
                  <a:tcPr marT="63500" marB="0" marR="63500" marL="63500">
                    <a:lnL cap="flat" cmpd="sng" w="57150">
                      <a:solidFill>
                        <a:srgbClr val="6AA84F"/>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15.65</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Mineral Wool/Foil Backing High Temperature Insulation</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 x 48” x 24”</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0°F to 1200°F</a:t>
                      </a:r>
                      <a:br>
                        <a:rPr lang="en">
                          <a:latin typeface="Questrial"/>
                          <a:ea typeface="Questrial"/>
                          <a:cs typeface="Questrial"/>
                          <a:sym typeface="Questrial"/>
                        </a:rPr>
                      </a:br>
                      <a:r>
                        <a:rPr lang="en">
                          <a:latin typeface="Questrial"/>
                          <a:ea typeface="Questrial"/>
                          <a:cs typeface="Questrial"/>
                          <a:sym typeface="Questrial"/>
                        </a:rPr>
                        <a:t>(-18°C to 649°C)</a:t>
                      </a:r>
                      <a:endParaRPr>
                        <a:latin typeface="Questrial"/>
                        <a:ea typeface="Questrial"/>
                        <a:cs typeface="Questrial"/>
                        <a:sym typeface="Questrial"/>
                      </a:endParaRPr>
                    </a:p>
                  </a:txBody>
                  <a:tcPr marT="63500" marB="0" marR="63500" marL="63500">
                    <a:lnL cap="flat" cmpd="sng" w="12700">
                      <a:solidFill>
                        <a:srgbClr val="000000"/>
                      </a:solidFill>
                      <a:prstDash val="solid"/>
                      <a:round/>
                      <a:headEnd len="sm" w="sm" type="none"/>
                      <a:tailEnd len="sm" w="sm" type="none"/>
                    </a:lnL>
                    <a:lnR cap="flat" cmpd="sng" w="57150">
                      <a:solidFill>
                        <a:srgbClr val="6AA84F"/>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r>
              <a:tr h="693650">
                <a:tc>
                  <a:txBody>
                    <a:bodyPr>
                      <a:noAutofit/>
                    </a:bodyPr>
                    <a:lstStyle/>
                    <a:p>
                      <a:pPr indent="0" lvl="0" marL="0" rtl="0" algn="ctr">
                        <a:spcBef>
                          <a:spcPts val="0"/>
                        </a:spcBef>
                        <a:spcAft>
                          <a:spcPts val="1000"/>
                        </a:spcAft>
                        <a:buNone/>
                      </a:pPr>
                      <a:r>
                        <a:rPr lang="en">
                          <a:latin typeface="Questrial"/>
                          <a:ea typeface="Questrial"/>
                          <a:cs typeface="Questrial"/>
                          <a:sym typeface="Questrial"/>
                        </a:rPr>
                        <a:t>STI</a:t>
                      </a:r>
                      <a:br>
                        <a:rPr lang="en">
                          <a:latin typeface="Questrial"/>
                          <a:ea typeface="Questrial"/>
                          <a:cs typeface="Questrial"/>
                          <a:sym typeface="Questrial"/>
                        </a:rPr>
                      </a:br>
                      <a:r>
                        <a:rPr lang="en">
                          <a:latin typeface="Questrial"/>
                          <a:ea typeface="Questrial"/>
                          <a:cs typeface="Questrial"/>
                          <a:sym typeface="Questrial"/>
                        </a:rPr>
                        <a:t>#SSWRED2</a:t>
                      </a:r>
                      <a:endParaRPr>
                        <a:latin typeface="Questrial"/>
                        <a:ea typeface="Questrial"/>
                        <a:cs typeface="Questrial"/>
                        <a:sym typeface="Questrial"/>
                      </a:endParaRPr>
                    </a:p>
                  </a:txBody>
                  <a:tcPr marT="63500" marB="0" marR="63500" marL="63500">
                    <a:lnT cap="flat" cmpd="sng" w="57150">
                      <a:solidFill>
                        <a:srgbClr val="6AA84F"/>
                      </a:solidFill>
                      <a:prstDash val="solid"/>
                      <a:round/>
                      <a:headEnd len="sm" w="sm" type="none"/>
                      <a:tailEnd len="sm" w="sm" type="none"/>
                    </a:lnT>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56.09</a:t>
                      </a:r>
                      <a:endParaRPr>
                        <a:latin typeface="Questrial"/>
                        <a:ea typeface="Questrial"/>
                        <a:cs typeface="Questrial"/>
                        <a:sym typeface="Questrial"/>
                      </a:endParaRPr>
                    </a:p>
                  </a:txBody>
                  <a:tcPr marT="63500" marB="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Fire Barrier Wrap Strip</a:t>
                      </a:r>
                      <a:endParaRPr>
                        <a:latin typeface="Questrial"/>
                        <a:ea typeface="Questrial"/>
                        <a:cs typeface="Questrial"/>
                        <a:sym typeface="Questrial"/>
                      </a:endParaRPr>
                    </a:p>
                  </a:txBody>
                  <a:tcPr marT="63500" marB="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1.5” x 12’ x 1/8”</a:t>
                      </a:r>
                      <a:endParaRPr>
                        <a:latin typeface="Questrial"/>
                        <a:ea typeface="Questrial"/>
                        <a:cs typeface="Questrial"/>
                        <a:sym typeface="Questrial"/>
                      </a:endParaRPr>
                    </a:p>
                  </a:txBody>
                  <a:tcPr marT="63500" marB="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Up to 4 hr. Fire Rating</a:t>
                      </a:r>
                      <a:endParaRPr>
                        <a:latin typeface="Questrial"/>
                        <a:ea typeface="Questrial"/>
                        <a:cs typeface="Questrial"/>
                        <a:sym typeface="Questrial"/>
                      </a:endParaRPr>
                    </a:p>
                  </a:txBody>
                  <a:tcPr marT="63500" marB="0" marR="63500" marL="63500">
                    <a:lnT cap="flat" cmpd="sng" w="57150">
                      <a:solidFill>
                        <a:srgbClr val="6AA84F"/>
                      </a:solidFill>
                      <a:prstDash val="solid"/>
                      <a:round/>
                      <a:headEnd len="sm" w="sm" type="none"/>
                      <a:tailEnd len="sm" w="sm" type="none"/>
                    </a:lnT>
                    <a:solidFill>
                      <a:srgbClr val="B6D7A8"/>
                    </a:solidFill>
                  </a:tcPr>
                </a:tc>
              </a:tr>
              <a:tr h="5969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3M</a:t>
                      </a:r>
                      <a:br>
                        <a:rPr lang="en">
                          <a:latin typeface="Questrial"/>
                          <a:ea typeface="Questrial"/>
                          <a:cs typeface="Questrial"/>
                          <a:sym typeface="Questrial"/>
                        </a:rPr>
                      </a:br>
                      <a:r>
                        <a:rPr lang="en">
                          <a:latin typeface="Questrial"/>
                          <a:ea typeface="Questrial"/>
                          <a:cs typeface="Questrial"/>
                          <a:sym typeface="Questrial"/>
                        </a:rPr>
                        <a:t>#PM4</a:t>
                      </a:r>
                      <a:endParaRPr>
                        <a:latin typeface="Questrial"/>
                        <a:ea typeface="Questrial"/>
                        <a:cs typeface="Questrial"/>
                        <a:sym typeface="Questrial"/>
                      </a:endParaRPr>
                    </a:p>
                  </a:txBody>
                  <a:tcPr marT="63500" marB="0" marR="63500" marL="63500">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21.11</a:t>
                      </a:r>
                      <a:endParaRPr>
                        <a:latin typeface="Questrial"/>
                        <a:ea typeface="Questrial"/>
                        <a:cs typeface="Questrial"/>
                        <a:sym typeface="Questrial"/>
                      </a:endParaRPr>
                    </a:p>
                  </a:txBody>
                  <a:tcPr marT="63500" marB="0" marR="63500" marL="63500">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Fire Barrier Packing Material</a:t>
                      </a:r>
                      <a:endParaRPr>
                        <a:latin typeface="Questrial"/>
                        <a:ea typeface="Questrial"/>
                        <a:cs typeface="Questrial"/>
                        <a:sym typeface="Questrial"/>
                      </a:endParaRPr>
                    </a:p>
                  </a:txBody>
                  <a:tcPr marT="63500" marB="0" marR="63500" marL="63500">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4” x 20’ 6” x 1/2”</a:t>
                      </a:r>
                      <a:endParaRPr>
                        <a:latin typeface="Questrial"/>
                        <a:ea typeface="Questrial"/>
                        <a:cs typeface="Questrial"/>
                        <a:sym typeface="Questrial"/>
                      </a:endParaRPr>
                    </a:p>
                  </a:txBody>
                  <a:tcPr marT="63500" marB="0" marR="63500" marL="63500">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Up to 4 hr. Fire Rating</a:t>
                      </a:r>
                      <a:endParaRPr>
                        <a:latin typeface="Questrial"/>
                        <a:ea typeface="Questrial"/>
                        <a:cs typeface="Questrial"/>
                        <a:sym typeface="Questrial"/>
                      </a:endParaRPr>
                    </a:p>
                  </a:txBody>
                  <a:tcPr marT="63500" marB="0" marR="63500" marL="63500">
                    <a:solidFill>
                      <a:srgbClr val="B6D7A8"/>
                    </a:solidFill>
                  </a:tcPr>
                </a:tc>
              </a:tr>
              <a:tr h="596925">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a:t>
                      </a:r>
                      <a:br>
                        <a:rPr lang="en">
                          <a:latin typeface="Questrial"/>
                          <a:ea typeface="Questrial"/>
                          <a:cs typeface="Questrial"/>
                          <a:sym typeface="Questrial"/>
                        </a:rPr>
                      </a:br>
                      <a:r>
                        <a:rPr lang="en">
                          <a:latin typeface="Questrial"/>
                          <a:ea typeface="Questrial"/>
                          <a:cs typeface="Questrial"/>
                          <a:sym typeface="Questrial"/>
                        </a:rPr>
                        <a:t>SKU: 541</a:t>
                      </a:r>
                      <a:endParaRPr>
                        <a:latin typeface="Questrial"/>
                        <a:ea typeface="Questrial"/>
                        <a:cs typeface="Questrial"/>
                        <a:sym typeface="Questrial"/>
                      </a:endParaRPr>
                    </a:p>
                  </a:txBody>
                  <a:tcPr marT="63500" marB="0" marR="63500" marL="63500">
                    <a:solidFill>
                      <a:srgbClr val="EFEFEF"/>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13.10</a:t>
                      </a:r>
                      <a:endParaRPr>
                        <a:latin typeface="Questrial"/>
                        <a:ea typeface="Questrial"/>
                        <a:cs typeface="Questrial"/>
                        <a:sym typeface="Questrial"/>
                      </a:endParaRPr>
                    </a:p>
                  </a:txBody>
                  <a:tcPr marT="63500" marB="0" marR="63500" marL="63500">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Fiberglass High Temp Tape</a:t>
                      </a:r>
                      <a:endParaRPr>
                        <a:latin typeface="Questrial"/>
                        <a:ea typeface="Questrial"/>
                        <a:cs typeface="Questrial"/>
                        <a:sym typeface="Questrial"/>
                      </a:endParaRPr>
                    </a:p>
                  </a:txBody>
                  <a:tcPr marT="63500" marB="0" marR="63500" marL="63500">
                    <a:solidFill>
                      <a:srgbClr val="B6D7A8"/>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1” x 100’ x 1/16”</a:t>
                      </a:r>
                      <a:endParaRPr>
                        <a:latin typeface="Questrial"/>
                        <a:ea typeface="Questrial"/>
                        <a:cs typeface="Questrial"/>
                        <a:sym typeface="Questrial"/>
                      </a:endParaRPr>
                    </a:p>
                  </a:txBody>
                  <a:tcPr marT="63500" marB="0" marR="63500" marL="63500">
                    <a:solidFill>
                      <a:srgbClr val="EA9999"/>
                    </a:solidFill>
                  </a:tcPr>
                </a:tc>
                <a:tc>
                  <a:txBody>
                    <a:bodyPr>
                      <a:noAutofit/>
                    </a:bodyPr>
                    <a:lstStyle/>
                    <a:p>
                      <a:pPr indent="0" lvl="0" marL="0" rtl="0" algn="ctr">
                        <a:spcBef>
                          <a:spcPts val="0"/>
                        </a:spcBef>
                        <a:spcAft>
                          <a:spcPts val="1000"/>
                        </a:spcAft>
                        <a:buNone/>
                      </a:pPr>
                      <a:r>
                        <a:rPr lang="en">
                          <a:latin typeface="Questrial"/>
                          <a:ea typeface="Questrial"/>
                          <a:cs typeface="Questrial"/>
                          <a:sym typeface="Questrial"/>
                        </a:rPr>
                        <a:t>Rated up to 1000°F (537°C)</a:t>
                      </a:r>
                      <a:endParaRPr>
                        <a:latin typeface="Questrial"/>
                        <a:ea typeface="Questrial"/>
                        <a:cs typeface="Questrial"/>
                        <a:sym typeface="Questrial"/>
                      </a:endParaRPr>
                    </a:p>
                  </a:txBody>
                  <a:tcPr marT="63500" marB="0" marR="63500" marL="63500">
                    <a:solidFill>
                      <a:srgbClr val="B6D7A8"/>
                    </a:solidFill>
                  </a:tcPr>
                </a:tc>
              </a:tr>
            </a:tbl>
          </a:graphicData>
        </a:graphic>
      </p:graphicFrame>
      <p:pic>
        <p:nvPicPr>
          <p:cNvPr id="170" name="Google Shape;170;p26"/>
          <p:cNvPicPr preferRelativeResize="0"/>
          <p:nvPr/>
        </p:nvPicPr>
        <p:blipFill rotWithShape="1">
          <a:blip r:embed="rId4">
            <a:alphaModFix/>
          </a:blip>
          <a:srcRect b="0" l="0" r="0" t="0"/>
          <a:stretch/>
        </p:blipFill>
        <p:spPr>
          <a:xfrm>
            <a:off x="199225" y="2322545"/>
            <a:ext cx="1760800" cy="1760775"/>
          </a:xfrm>
          <a:prstGeom prst="rect">
            <a:avLst/>
          </a:prstGeom>
          <a:noFill/>
          <a:ln>
            <a:noFill/>
          </a:ln>
        </p:spPr>
      </p:pic>
      <p:sp>
        <p:nvSpPr>
          <p:cNvPr id="171" name="Google Shape;171;p26"/>
          <p:cNvSpPr txBox="1"/>
          <p:nvPr/>
        </p:nvSpPr>
        <p:spPr>
          <a:xfrm>
            <a:off x="6025275" y="4758950"/>
            <a:ext cx="3000000" cy="31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Control Software</a:t>
            </a:r>
            <a:endParaRPr sz="4200"/>
          </a:p>
        </p:txBody>
      </p:sp>
      <p:pic>
        <p:nvPicPr>
          <p:cNvPr id="177" name="Google Shape;177;p27"/>
          <p:cNvPicPr preferRelativeResize="0"/>
          <p:nvPr/>
        </p:nvPicPr>
        <p:blipFill rotWithShape="1">
          <a:blip r:embed="rId3">
            <a:alphaModFix/>
          </a:blip>
          <a:srcRect b="1219" l="0" r="0" t="1209"/>
          <a:stretch/>
        </p:blipFill>
        <p:spPr>
          <a:xfrm>
            <a:off x="2039600" y="2284175"/>
            <a:ext cx="6977749" cy="1912175"/>
          </a:xfrm>
          <a:prstGeom prst="rect">
            <a:avLst/>
          </a:prstGeom>
          <a:noFill/>
          <a:ln>
            <a:noFill/>
          </a:ln>
        </p:spPr>
      </p:pic>
      <p:pic>
        <p:nvPicPr>
          <p:cNvPr id="178" name="Google Shape;178;p27"/>
          <p:cNvPicPr preferRelativeResize="0"/>
          <p:nvPr/>
        </p:nvPicPr>
        <p:blipFill>
          <a:blip r:embed="rId4">
            <a:alphaModFix/>
          </a:blip>
          <a:stretch>
            <a:fillRect/>
          </a:stretch>
        </p:blipFill>
        <p:spPr>
          <a:xfrm>
            <a:off x="242050" y="1733150"/>
            <a:ext cx="1714274" cy="3051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Microcontroller</a:t>
            </a:r>
            <a:endParaRPr sz="4200"/>
          </a:p>
        </p:txBody>
      </p:sp>
      <p:graphicFrame>
        <p:nvGraphicFramePr>
          <p:cNvPr id="184" name="Google Shape;184;p28"/>
          <p:cNvGraphicFramePr/>
          <p:nvPr/>
        </p:nvGraphicFramePr>
        <p:xfrm>
          <a:off x="2759500" y="1706225"/>
          <a:ext cx="3000000" cy="3000000"/>
        </p:xfrm>
        <a:graphic>
          <a:graphicData uri="http://schemas.openxmlformats.org/drawingml/2006/table">
            <a:tbl>
              <a:tblPr>
                <a:noFill/>
                <a:tableStyleId>{54431DF9-8DC2-44EB-9614-ACCA4053B4F3}</a:tableStyleId>
              </a:tblPr>
              <a:tblGrid>
                <a:gridCol w="2265300"/>
                <a:gridCol w="940825"/>
                <a:gridCol w="707000"/>
                <a:gridCol w="696300"/>
                <a:gridCol w="647600"/>
                <a:gridCol w="735250"/>
              </a:tblGrid>
              <a:tr h="1004700">
                <a:tc>
                  <a:txBody>
                    <a:bodyPr>
                      <a:noAutofit/>
                    </a:bodyPr>
                    <a:lstStyle/>
                    <a:p>
                      <a:pPr indent="0" lvl="0" marL="0" rtl="0" algn="ctr">
                        <a:spcBef>
                          <a:spcPts val="0"/>
                        </a:spcBef>
                        <a:spcAft>
                          <a:spcPts val="0"/>
                        </a:spcAft>
                        <a:buNone/>
                      </a:pPr>
                      <a:r>
                        <a:rPr b="1" lang="en">
                          <a:latin typeface="Questrial"/>
                          <a:ea typeface="Questrial"/>
                          <a:cs typeface="Questrial"/>
                          <a:sym typeface="Questrial"/>
                        </a:rPr>
                        <a:t>MCU</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b="1" lang="en">
                          <a:latin typeface="Questrial"/>
                          <a:ea typeface="Questrial"/>
                          <a:cs typeface="Questrial"/>
                          <a:sym typeface="Questrial"/>
                        </a:rPr>
                        <a:t>Clock Speed</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b="1" lang="en">
                          <a:latin typeface="Questrial"/>
                          <a:ea typeface="Questrial"/>
                          <a:cs typeface="Questrial"/>
                          <a:sym typeface="Questrial"/>
                        </a:rPr>
                        <a:t>SRAM</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b="1" lang="en">
                          <a:latin typeface="Questrial"/>
                          <a:ea typeface="Questrial"/>
                          <a:cs typeface="Questrial"/>
                          <a:sym typeface="Questrial"/>
                        </a:rPr>
                        <a:t>Flash</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b="1" lang="en">
                          <a:latin typeface="Questrial"/>
                          <a:ea typeface="Questrial"/>
                          <a:cs typeface="Questrial"/>
                          <a:sym typeface="Questrial"/>
                        </a:rPr>
                        <a:t>GPIO Pins</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b="1" lang="en">
                          <a:latin typeface="Questrial"/>
                          <a:ea typeface="Questrial"/>
                          <a:cs typeface="Questrial"/>
                          <a:sym typeface="Questrial"/>
                        </a:rPr>
                        <a:t>Price</a:t>
                      </a:r>
                      <a:endParaRPr b="1">
                        <a:latin typeface="Questrial"/>
                        <a:ea typeface="Questrial"/>
                        <a:cs typeface="Questrial"/>
                        <a:sym typeface="Questrial"/>
                      </a:endParaRPr>
                    </a:p>
                  </a:txBody>
                  <a:tcPr marT="63500" marB="63500" marR="63500" marL="63500">
                    <a:lnB cap="flat" cmpd="sng" w="57150">
                      <a:solidFill>
                        <a:srgbClr val="6AA84F"/>
                      </a:solidFill>
                      <a:prstDash val="solid"/>
                      <a:round/>
                      <a:headEnd len="sm" w="sm" type="none"/>
                      <a:tailEnd len="sm" w="sm" type="none"/>
                    </a:lnB>
                    <a:solidFill>
                      <a:srgbClr val="EFEFEF"/>
                    </a:solidFill>
                  </a:tcPr>
                </a:tc>
              </a:tr>
              <a:tr h="1004700">
                <a:tc>
                  <a:txBody>
                    <a:bodyPr>
                      <a:noAutofit/>
                    </a:bodyPr>
                    <a:lstStyle/>
                    <a:p>
                      <a:pPr indent="0" lvl="0" marL="0" rtl="0" algn="ctr">
                        <a:spcBef>
                          <a:spcPts val="0"/>
                        </a:spcBef>
                        <a:spcAft>
                          <a:spcPts val="0"/>
                        </a:spcAft>
                        <a:buNone/>
                      </a:pPr>
                      <a:r>
                        <a:rPr lang="en">
                          <a:latin typeface="Questrial"/>
                          <a:ea typeface="Questrial"/>
                          <a:cs typeface="Questrial"/>
                          <a:sym typeface="Questrial"/>
                        </a:rPr>
                        <a:t>STMicro STM32F207</a:t>
                      </a:r>
                      <a:endParaRPr>
                        <a:latin typeface="Questrial"/>
                        <a:ea typeface="Questrial"/>
                        <a:cs typeface="Questrial"/>
                        <a:sym typeface="Questrial"/>
                      </a:endParaRPr>
                    </a:p>
                  </a:txBody>
                  <a:tcPr marT="63500" marB="63500" marR="63500" marL="63500">
                    <a:lnL cap="flat" cmpd="sng" w="57150">
                      <a:solidFill>
                        <a:srgbClr val="6AA84F"/>
                      </a:solidFill>
                      <a:prstDash val="solid"/>
                      <a:round/>
                      <a:headEnd len="sm" w="sm" type="none"/>
                      <a:tailEnd len="sm" w="sm" type="none"/>
                    </a:lnL>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120MHz</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128KB</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1MB</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140</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$12.75</a:t>
                      </a:r>
                      <a:endParaRPr>
                        <a:latin typeface="Questrial"/>
                        <a:ea typeface="Questrial"/>
                        <a:cs typeface="Questrial"/>
                        <a:sym typeface="Questrial"/>
                      </a:endParaRPr>
                    </a:p>
                  </a:txBody>
                  <a:tcPr marT="63500" marB="63500" marR="63500" marL="63500">
                    <a:lnR cap="flat" cmpd="sng" w="57150">
                      <a:solidFill>
                        <a:srgbClr val="6AA84F"/>
                      </a:solidFill>
                      <a:prstDash val="solid"/>
                      <a:round/>
                      <a:headEnd len="sm" w="sm" type="none"/>
                      <a:tailEnd len="sm" w="sm" type="none"/>
                    </a:lnR>
                    <a:lnT cap="flat" cmpd="sng" w="57150">
                      <a:solidFill>
                        <a:srgbClr val="6AA84F"/>
                      </a:solidFill>
                      <a:prstDash val="solid"/>
                      <a:round/>
                      <a:headEnd len="sm" w="sm" type="none"/>
                      <a:tailEnd len="sm" w="sm" type="none"/>
                    </a:lnT>
                    <a:lnB cap="flat" cmpd="sng" w="57150">
                      <a:solidFill>
                        <a:srgbClr val="6AA84F"/>
                      </a:solidFill>
                      <a:prstDash val="solid"/>
                      <a:round/>
                      <a:headEnd len="sm" w="sm" type="none"/>
                      <a:tailEnd len="sm" w="sm" type="none"/>
                    </a:lnB>
                    <a:solidFill>
                      <a:srgbClr val="EA9999"/>
                    </a:solidFill>
                  </a:tcPr>
                </a:tc>
              </a:tr>
              <a:tr h="1004700">
                <a:tc>
                  <a:txBody>
                    <a:bodyPr>
                      <a:noAutofit/>
                    </a:bodyPr>
                    <a:lstStyle/>
                    <a:p>
                      <a:pPr indent="0" lvl="0" marL="0" rtl="0" algn="ctr">
                        <a:spcBef>
                          <a:spcPts val="0"/>
                        </a:spcBef>
                        <a:spcAft>
                          <a:spcPts val="0"/>
                        </a:spcAft>
                        <a:buNone/>
                      </a:pPr>
                      <a:r>
                        <a:rPr lang="en">
                          <a:latin typeface="Questrial"/>
                          <a:ea typeface="Questrial"/>
                          <a:cs typeface="Questrial"/>
                          <a:sym typeface="Questrial"/>
                        </a:rPr>
                        <a:t>Atmega 328P</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EFEFEF"/>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20MHz</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2KB</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32KB</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23</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EA9999"/>
                    </a:solidFill>
                  </a:tcPr>
                </a:tc>
                <a:tc>
                  <a:txBody>
                    <a:bodyPr>
                      <a:noAutofit/>
                    </a:bodyPr>
                    <a:lstStyle/>
                    <a:p>
                      <a:pPr indent="0" lvl="0" marL="0" rtl="0" algn="ctr">
                        <a:spcBef>
                          <a:spcPts val="0"/>
                        </a:spcBef>
                        <a:spcAft>
                          <a:spcPts val="0"/>
                        </a:spcAft>
                        <a:buNone/>
                      </a:pPr>
                      <a:r>
                        <a:rPr lang="en">
                          <a:latin typeface="Questrial"/>
                          <a:ea typeface="Questrial"/>
                          <a:cs typeface="Questrial"/>
                          <a:sym typeface="Questrial"/>
                        </a:rPr>
                        <a:t>$2.14</a:t>
                      </a:r>
                      <a:endParaRPr>
                        <a:latin typeface="Questrial"/>
                        <a:ea typeface="Questrial"/>
                        <a:cs typeface="Questrial"/>
                        <a:sym typeface="Questrial"/>
                      </a:endParaRPr>
                    </a:p>
                  </a:txBody>
                  <a:tcPr marT="63500" marB="63500" marR="63500" marL="63500">
                    <a:lnT cap="flat" cmpd="sng" w="57150">
                      <a:solidFill>
                        <a:srgbClr val="6AA84F"/>
                      </a:solidFill>
                      <a:prstDash val="solid"/>
                      <a:round/>
                      <a:headEnd len="sm" w="sm" type="none"/>
                      <a:tailEnd len="sm" w="sm" type="none"/>
                    </a:lnT>
                    <a:solidFill>
                      <a:srgbClr val="B6D7A8"/>
                    </a:solidFill>
                  </a:tcPr>
                </a:tc>
              </a:tr>
            </a:tbl>
          </a:graphicData>
        </a:graphic>
      </p:graphicFrame>
      <p:pic>
        <p:nvPicPr>
          <p:cNvPr id="185" name="Google Shape;185;p28"/>
          <p:cNvPicPr preferRelativeResize="0"/>
          <p:nvPr/>
        </p:nvPicPr>
        <p:blipFill rotWithShape="1">
          <a:blip r:embed="rId4">
            <a:alphaModFix/>
          </a:blip>
          <a:srcRect b="12484" l="11467" r="12132" t="11109"/>
          <a:stretch/>
        </p:blipFill>
        <p:spPr>
          <a:xfrm>
            <a:off x="311725" y="2001725"/>
            <a:ext cx="2057774" cy="2057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Temperature Probe</a:t>
            </a:r>
            <a:endParaRPr sz="4200"/>
          </a:p>
        </p:txBody>
      </p:sp>
      <p:pic>
        <p:nvPicPr>
          <p:cNvPr id="191" name="Google Shape;191;p29"/>
          <p:cNvPicPr preferRelativeResize="0"/>
          <p:nvPr/>
        </p:nvPicPr>
        <p:blipFill>
          <a:blip r:embed="rId3">
            <a:alphaModFix/>
          </a:blip>
          <a:stretch>
            <a:fillRect/>
          </a:stretch>
        </p:blipFill>
        <p:spPr>
          <a:xfrm>
            <a:off x="311725" y="1608225"/>
            <a:ext cx="3657601" cy="2743200"/>
          </a:xfrm>
          <a:prstGeom prst="rect">
            <a:avLst/>
          </a:prstGeom>
          <a:noFill/>
          <a:ln>
            <a:noFill/>
          </a:ln>
        </p:spPr>
      </p:pic>
      <p:pic>
        <p:nvPicPr>
          <p:cNvPr id="192" name="Google Shape;192;p29"/>
          <p:cNvPicPr preferRelativeResize="0"/>
          <p:nvPr/>
        </p:nvPicPr>
        <p:blipFill>
          <a:blip r:embed="rId4">
            <a:alphaModFix/>
          </a:blip>
          <a:stretch>
            <a:fillRect/>
          </a:stretch>
        </p:blipFill>
        <p:spPr>
          <a:xfrm>
            <a:off x="5174726" y="1608225"/>
            <a:ext cx="3657601" cy="2743200"/>
          </a:xfrm>
          <a:prstGeom prst="rect">
            <a:avLst/>
          </a:prstGeom>
          <a:noFill/>
          <a:ln>
            <a:noFill/>
          </a:ln>
        </p:spPr>
      </p:pic>
      <p:sp>
        <p:nvSpPr>
          <p:cNvPr id="193" name="Google Shape;193;p29"/>
          <p:cNvSpPr txBox="1"/>
          <p:nvPr/>
        </p:nvSpPr>
        <p:spPr>
          <a:xfrm>
            <a:off x="791275" y="4539525"/>
            <a:ext cx="2698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Adafruit MAX31855 breakout</a:t>
            </a:r>
            <a:endParaRPr>
              <a:latin typeface="Questrial"/>
              <a:ea typeface="Questrial"/>
              <a:cs typeface="Questrial"/>
              <a:sym typeface="Questrial"/>
            </a:endParaRPr>
          </a:p>
        </p:txBody>
      </p:sp>
      <p:sp>
        <p:nvSpPr>
          <p:cNvPr id="194" name="Google Shape;194;p29"/>
          <p:cNvSpPr txBox="1"/>
          <p:nvPr/>
        </p:nvSpPr>
        <p:spPr>
          <a:xfrm>
            <a:off x="5654275" y="4539525"/>
            <a:ext cx="2698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K-Type Thermocouple</a:t>
            </a:r>
            <a:endParaRPr>
              <a:latin typeface="Questrial"/>
              <a:ea typeface="Questrial"/>
              <a:cs typeface="Questrial"/>
              <a:sym typeface="Questrial"/>
            </a:endParaRPr>
          </a:p>
        </p:txBody>
      </p:sp>
      <p:sp>
        <p:nvSpPr>
          <p:cNvPr id="195" name="Google Shape;195;p29"/>
          <p:cNvSpPr txBox="1"/>
          <p:nvPr/>
        </p:nvSpPr>
        <p:spPr>
          <a:xfrm>
            <a:off x="8909875" y="4894200"/>
            <a:ext cx="3189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Questrial"/>
                <a:ea typeface="Questrial"/>
                <a:cs typeface="Questrial"/>
                <a:sym typeface="Questrial"/>
              </a:rPr>
              <a:t>[5]</a:t>
            </a:r>
            <a:endParaRPr sz="600">
              <a:solidFill>
                <a:schemeClr val="dk2"/>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Bluetooth Module</a:t>
            </a:r>
            <a:endParaRPr sz="4200"/>
          </a:p>
        </p:txBody>
      </p:sp>
      <p:pic>
        <p:nvPicPr>
          <p:cNvPr id="201" name="Google Shape;201;p30"/>
          <p:cNvPicPr preferRelativeResize="0"/>
          <p:nvPr/>
        </p:nvPicPr>
        <p:blipFill>
          <a:blip r:embed="rId3">
            <a:alphaModFix/>
          </a:blip>
          <a:stretch>
            <a:fillRect/>
          </a:stretch>
        </p:blipFill>
        <p:spPr>
          <a:xfrm>
            <a:off x="2743200" y="1609344"/>
            <a:ext cx="3657598" cy="2743202"/>
          </a:xfrm>
          <a:prstGeom prst="rect">
            <a:avLst/>
          </a:prstGeom>
          <a:noFill/>
          <a:ln>
            <a:noFill/>
          </a:ln>
        </p:spPr>
      </p:pic>
      <p:sp>
        <p:nvSpPr>
          <p:cNvPr id="202" name="Google Shape;202;p30"/>
          <p:cNvSpPr txBox="1"/>
          <p:nvPr/>
        </p:nvSpPr>
        <p:spPr>
          <a:xfrm>
            <a:off x="3222750" y="4535424"/>
            <a:ext cx="2698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Questrial"/>
                <a:ea typeface="Questrial"/>
                <a:cs typeface="Questrial"/>
                <a:sym typeface="Questrial"/>
              </a:rPr>
              <a:t>STMicro SPBTLE-RF</a:t>
            </a:r>
            <a:endParaRPr>
              <a:latin typeface="Questrial"/>
              <a:ea typeface="Questrial"/>
              <a:cs typeface="Questrial"/>
              <a:sym typeface="Questrial"/>
            </a:endParaRPr>
          </a:p>
        </p:txBody>
      </p:sp>
      <p:sp>
        <p:nvSpPr>
          <p:cNvPr id="203" name="Google Shape;203;p30"/>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 [9]</a:t>
            </a:r>
            <a:endParaRPr sz="900">
              <a:solidFill>
                <a:schemeClr val="dk2"/>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Approach: Smartphone App</a:t>
            </a:r>
            <a:endParaRPr sz="4200"/>
          </a:p>
          <a:p>
            <a:pPr indent="0" lvl="0" marL="0" rtl="0" algn="ctr">
              <a:spcBef>
                <a:spcPts val="0"/>
              </a:spcBef>
              <a:spcAft>
                <a:spcPts val="0"/>
              </a:spcAft>
              <a:buNone/>
            </a:pPr>
            <a:r>
              <a:t/>
            </a:r>
            <a:endParaRPr/>
          </a:p>
        </p:txBody>
      </p:sp>
      <p:pic>
        <p:nvPicPr>
          <p:cNvPr id="209" name="Google Shape;209;p31"/>
          <p:cNvPicPr preferRelativeResize="0"/>
          <p:nvPr/>
        </p:nvPicPr>
        <p:blipFill rotWithShape="1">
          <a:blip r:embed="rId3">
            <a:alphaModFix/>
          </a:blip>
          <a:srcRect b="980" l="911" r="1116" t="990"/>
          <a:stretch/>
        </p:blipFill>
        <p:spPr>
          <a:xfrm>
            <a:off x="1422401" y="1663787"/>
            <a:ext cx="7560273" cy="3440900"/>
          </a:xfrm>
          <a:prstGeom prst="rect">
            <a:avLst/>
          </a:prstGeom>
          <a:noFill/>
          <a:ln>
            <a:noFill/>
          </a:ln>
        </p:spPr>
      </p:pic>
      <p:pic>
        <p:nvPicPr>
          <p:cNvPr id="210" name="Google Shape;210;p31"/>
          <p:cNvPicPr preferRelativeResize="0"/>
          <p:nvPr/>
        </p:nvPicPr>
        <p:blipFill rotWithShape="1">
          <a:blip r:embed="rId4">
            <a:alphaModFix/>
          </a:blip>
          <a:srcRect b="0" l="29309" r="55516" t="0"/>
          <a:stretch/>
        </p:blipFill>
        <p:spPr>
          <a:xfrm>
            <a:off x="104776" y="2464675"/>
            <a:ext cx="1362073" cy="1839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nvSpPr>
        <p:spPr>
          <a:xfrm>
            <a:off x="52801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Noah Siano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Website Development</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Application Development</a:t>
            </a:r>
            <a:endParaRPr>
              <a:latin typeface="Questrial"/>
              <a:ea typeface="Questrial"/>
              <a:cs typeface="Questrial"/>
              <a:sym typeface="Questrial"/>
            </a:endParaRPr>
          </a:p>
        </p:txBody>
      </p:sp>
      <p:pic>
        <p:nvPicPr>
          <p:cNvPr id="73" name="Google Shape;73;p14"/>
          <p:cNvPicPr preferRelativeResize="0"/>
          <p:nvPr/>
        </p:nvPicPr>
        <p:blipFill rotWithShape="1">
          <a:blip r:embed="rId3">
            <a:alphaModFix/>
          </a:blip>
          <a:srcRect b="8622" l="7076" r="21084" t="30653"/>
          <a:stretch/>
        </p:blipFill>
        <p:spPr>
          <a:xfrm>
            <a:off x="281500" y="1641680"/>
            <a:ext cx="1471995" cy="1866472"/>
          </a:xfrm>
          <a:prstGeom prst="rect">
            <a:avLst/>
          </a:prstGeom>
          <a:noFill/>
          <a:ln>
            <a:noFill/>
          </a:ln>
          <a:effectLst>
            <a:outerShdw blurRad="57150" rotWithShape="0" algn="bl" dir="5400000" dist="28575">
              <a:srgbClr val="000000">
                <a:alpha val="50000"/>
              </a:srgbClr>
            </a:outerShdw>
          </a:effectLst>
        </p:spPr>
      </p:pic>
      <p:pic>
        <p:nvPicPr>
          <p:cNvPr id="74" name="Google Shape;74;p14"/>
          <p:cNvPicPr preferRelativeResize="0"/>
          <p:nvPr/>
        </p:nvPicPr>
        <p:blipFill rotWithShape="1">
          <a:blip r:embed="rId4">
            <a:alphaModFix/>
          </a:blip>
          <a:srcRect b="0" l="7997" r="7989" t="28982"/>
          <a:stretch/>
        </p:blipFill>
        <p:spPr>
          <a:xfrm>
            <a:off x="204387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5" name="Google Shape;75;p14"/>
          <p:cNvPicPr preferRelativeResize="0"/>
          <p:nvPr/>
        </p:nvPicPr>
        <p:blipFill rotWithShape="1">
          <a:blip r:embed="rId5">
            <a:alphaModFix/>
          </a:blip>
          <a:srcRect b="3529" l="7492" r="10801" t="27400"/>
          <a:stretch/>
        </p:blipFill>
        <p:spPr>
          <a:xfrm>
            <a:off x="3806241" y="1641680"/>
            <a:ext cx="1471995" cy="1866472"/>
          </a:xfrm>
          <a:prstGeom prst="rect">
            <a:avLst/>
          </a:prstGeom>
          <a:noFill/>
          <a:ln>
            <a:noFill/>
          </a:ln>
          <a:effectLst>
            <a:outerShdw blurRad="57150" rotWithShape="0" algn="bl" dir="5400000" dist="28575">
              <a:srgbClr val="000000">
                <a:alpha val="50000"/>
              </a:srgbClr>
            </a:outerShdw>
          </a:effectLst>
        </p:spPr>
      </p:pic>
      <p:pic>
        <p:nvPicPr>
          <p:cNvPr id="76" name="Google Shape;76;p14"/>
          <p:cNvPicPr preferRelativeResize="0"/>
          <p:nvPr/>
        </p:nvPicPr>
        <p:blipFill rotWithShape="1">
          <a:blip r:embed="rId6">
            <a:alphaModFix/>
          </a:blip>
          <a:srcRect b="0" l="7548" r="7540" t="28217"/>
          <a:stretch/>
        </p:blipFill>
        <p:spPr>
          <a:xfrm>
            <a:off x="5568612" y="1638518"/>
            <a:ext cx="1471995" cy="1866472"/>
          </a:xfrm>
          <a:prstGeom prst="rect">
            <a:avLst/>
          </a:prstGeom>
          <a:noFill/>
          <a:ln>
            <a:noFill/>
          </a:ln>
          <a:effectLst>
            <a:outerShdw blurRad="57150" rotWithShape="0" algn="bl" dir="5400000" dist="28575">
              <a:srgbClr val="000000">
                <a:alpha val="50000"/>
              </a:srgbClr>
            </a:outerShdw>
          </a:effectLst>
        </p:spPr>
      </p:pic>
      <p:pic>
        <p:nvPicPr>
          <p:cNvPr id="77" name="Google Shape;77;p14"/>
          <p:cNvPicPr preferRelativeResize="0"/>
          <p:nvPr/>
        </p:nvPicPr>
        <p:blipFill rotWithShape="1">
          <a:blip r:embed="rId7">
            <a:alphaModFix/>
          </a:blip>
          <a:srcRect b="16625" l="21353" r="21353" t="34946"/>
          <a:stretch/>
        </p:blipFill>
        <p:spPr>
          <a:xfrm>
            <a:off x="7330982" y="1641675"/>
            <a:ext cx="1471995" cy="1866472"/>
          </a:xfrm>
          <a:prstGeom prst="rect">
            <a:avLst/>
          </a:prstGeom>
          <a:noFill/>
          <a:ln>
            <a:noFill/>
          </a:ln>
          <a:effectLst>
            <a:outerShdw blurRad="57150" rotWithShape="0" algn="bl" dir="5400000" dist="28575">
              <a:srgbClr val="000000">
                <a:alpha val="50000"/>
              </a:srgbClr>
            </a:outerShdw>
          </a:effectLst>
        </p:spPr>
      </p:pic>
      <p:sp>
        <p:nvSpPr>
          <p:cNvPr id="78" name="Google Shape;78;p14"/>
          <p:cNvSpPr txBox="1"/>
          <p:nvPr/>
        </p:nvSpPr>
        <p:spPr>
          <a:xfrm>
            <a:off x="-7000"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Chaise Farrar</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Computer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Embedded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Team Lead</a:t>
            </a:r>
            <a:endParaRPr>
              <a:latin typeface="Questrial"/>
              <a:ea typeface="Questrial"/>
              <a:cs typeface="Questrial"/>
              <a:sym typeface="Questrial"/>
            </a:endParaRPr>
          </a:p>
        </p:txBody>
      </p:sp>
      <p:sp>
        <p:nvSpPr>
          <p:cNvPr id="79" name="Google Shape;79;p14"/>
          <p:cNvSpPr txBox="1"/>
          <p:nvPr/>
        </p:nvSpPr>
        <p:spPr>
          <a:xfrm>
            <a:off x="17553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Drake Bolland</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Mechanical Design</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0" name="Google Shape;80;p14"/>
          <p:cNvSpPr txBox="1"/>
          <p:nvPr/>
        </p:nvSpPr>
        <p:spPr>
          <a:xfrm>
            <a:off x="354752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JR Jamora</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a:latin typeface="Questrial"/>
              <a:ea typeface="Questrial"/>
              <a:cs typeface="Questrial"/>
              <a:sym typeface="Questrial"/>
            </a:endParaRPr>
          </a:p>
        </p:txBody>
      </p:sp>
      <p:sp>
        <p:nvSpPr>
          <p:cNvPr id="81" name="Google Shape;81;p14"/>
          <p:cNvSpPr txBox="1"/>
          <p:nvPr/>
        </p:nvSpPr>
        <p:spPr>
          <a:xfrm>
            <a:off x="7042475" y="3559950"/>
            <a:ext cx="2049000" cy="9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Questrial"/>
                <a:ea typeface="Questrial"/>
                <a:cs typeface="Questrial"/>
                <a:sym typeface="Questrial"/>
              </a:rPr>
              <a:t>Rebecca Siciliano</a:t>
            </a:r>
            <a:endParaRPr sz="15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a:t>
            </a:r>
            <a:r>
              <a:rPr lang="en" sz="1100">
                <a:latin typeface="Questrial"/>
                <a:ea typeface="Questrial"/>
                <a:cs typeface="Questrial"/>
                <a:sym typeface="Questrial"/>
              </a:rPr>
              <a:t> Engineering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Thermodynamic Modeling</a:t>
            </a:r>
            <a:endParaRPr sz="1100">
              <a:latin typeface="Questrial"/>
              <a:ea typeface="Questrial"/>
              <a:cs typeface="Questrial"/>
              <a:sym typeface="Questrial"/>
            </a:endParaRPr>
          </a:p>
          <a:p>
            <a:pPr indent="0" lvl="0" marL="0" rtl="0" algn="ctr">
              <a:spcBef>
                <a:spcPts val="0"/>
              </a:spcBef>
              <a:spcAft>
                <a:spcPts val="0"/>
              </a:spcAft>
              <a:buNone/>
            </a:pPr>
            <a:r>
              <a:rPr lang="en" sz="1100">
                <a:latin typeface="Questrial"/>
                <a:ea typeface="Questrial"/>
                <a:cs typeface="Questrial"/>
                <a:sym typeface="Questrial"/>
              </a:rPr>
              <a:t>Electrical Design</a:t>
            </a:r>
            <a:endParaRPr sz="1100">
              <a:latin typeface="Questrial"/>
              <a:ea typeface="Questrial"/>
              <a:cs typeface="Questrial"/>
              <a:sym typeface="Questrial"/>
            </a:endParaRPr>
          </a:p>
        </p:txBody>
      </p:sp>
      <p:sp>
        <p:nvSpPr>
          <p:cNvPr id="82" name="Google Shape;82;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Team Members</a:t>
            </a:r>
            <a:endParaRPr sz="4200"/>
          </a:p>
          <a:p>
            <a:pPr indent="0" lvl="0" marL="0" rtl="0" algn="ctr">
              <a:spcBef>
                <a:spcPts val="0"/>
              </a:spcBef>
              <a:spcAft>
                <a:spcPts val="0"/>
              </a:spcAft>
              <a:buNone/>
            </a:pPr>
            <a:r>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Timeline</a:t>
            </a:r>
            <a:endParaRPr sz="4200"/>
          </a:p>
        </p:txBody>
      </p:sp>
      <p:cxnSp>
        <p:nvCxnSpPr>
          <p:cNvPr id="216" name="Google Shape;216;p32"/>
          <p:cNvCxnSpPr/>
          <p:nvPr/>
        </p:nvCxnSpPr>
        <p:spPr>
          <a:xfrm>
            <a:off x="656125" y="3173063"/>
            <a:ext cx="7785900" cy="12900"/>
          </a:xfrm>
          <a:prstGeom prst="straightConnector1">
            <a:avLst/>
          </a:prstGeom>
          <a:noFill/>
          <a:ln cap="flat" cmpd="sng" w="114300">
            <a:solidFill>
              <a:schemeClr val="dk2"/>
            </a:solidFill>
            <a:prstDash val="solid"/>
            <a:round/>
            <a:headEnd len="med" w="med" type="none"/>
            <a:tailEnd len="med" w="med" type="none"/>
          </a:ln>
        </p:spPr>
      </p:cxnSp>
      <p:sp>
        <p:nvSpPr>
          <p:cNvPr id="217" name="Google Shape;217;p32"/>
          <p:cNvSpPr/>
          <p:nvPr/>
        </p:nvSpPr>
        <p:spPr>
          <a:xfrm>
            <a:off x="972900" y="30746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2093150" y="30745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3407963" y="30746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4517713" y="30746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5423200" y="30746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6536338" y="3074488"/>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817975" y="3074600"/>
            <a:ext cx="218100" cy="192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32"/>
          <p:cNvCxnSpPr>
            <a:stCxn id="217" idx="4"/>
          </p:cNvCxnSpPr>
          <p:nvPr/>
        </p:nvCxnSpPr>
        <p:spPr>
          <a:xfrm>
            <a:off x="1081950" y="3266900"/>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32"/>
          <p:cNvCxnSpPr/>
          <p:nvPr/>
        </p:nvCxnSpPr>
        <p:spPr>
          <a:xfrm>
            <a:off x="2199050" y="2715100"/>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32"/>
          <p:cNvCxnSpPr/>
          <p:nvPr/>
        </p:nvCxnSpPr>
        <p:spPr>
          <a:xfrm>
            <a:off x="3513863" y="3266900"/>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2"/>
          <p:cNvCxnSpPr/>
          <p:nvPr/>
        </p:nvCxnSpPr>
        <p:spPr>
          <a:xfrm>
            <a:off x="4629863" y="2715200"/>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2"/>
          <p:cNvCxnSpPr/>
          <p:nvPr/>
        </p:nvCxnSpPr>
        <p:spPr>
          <a:xfrm>
            <a:off x="5529100" y="3266900"/>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32"/>
          <p:cNvCxnSpPr/>
          <p:nvPr/>
        </p:nvCxnSpPr>
        <p:spPr>
          <a:xfrm>
            <a:off x="6642238" y="2715088"/>
            <a:ext cx="6300" cy="3594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32"/>
          <p:cNvCxnSpPr/>
          <p:nvPr/>
        </p:nvCxnSpPr>
        <p:spPr>
          <a:xfrm>
            <a:off x="7923875" y="3266900"/>
            <a:ext cx="6300" cy="35940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32"/>
          <p:cNvSpPr txBox="1"/>
          <p:nvPr/>
        </p:nvSpPr>
        <p:spPr>
          <a:xfrm>
            <a:off x="476550" y="3626300"/>
            <a:ext cx="14169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Project Proposal - Summer 2018</a:t>
            </a:r>
            <a:endParaRPr/>
          </a:p>
        </p:txBody>
      </p:sp>
      <p:sp>
        <p:nvSpPr>
          <p:cNvPr id="232" name="Google Shape;232;p32"/>
          <p:cNvSpPr txBox="1"/>
          <p:nvPr/>
        </p:nvSpPr>
        <p:spPr>
          <a:xfrm>
            <a:off x="1390650" y="1740525"/>
            <a:ext cx="16263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Research and spec out parts for prototype</a:t>
            </a:r>
            <a:r>
              <a:rPr lang="en"/>
              <a:t> - early Sep. 2018</a:t>
            </a:r>
            <a:endParaRPr/>
          </a:p>
        </p:txBody>
      </p:sp>
      <p:sp>
        <p:nvSpPr>
          <p:cNvPr id="233" name="Google Shape;233;p32"/>
          <p:cNvSpPr txBox="1"/>
          <p:nvPr/>
        </p:nvSpPr>
        <p:spPr>
          <a:xfrm>
            <a:off x="2841813" y="3608775"/>
            <a:ext cx="15444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Order parts for prototype -</a:t>
            </a:r>
            <a:r>
              <a:rPr lang="en"/>
              <a:t> mid Sep. 2018</a:t>
            </a:r>
            <a:endParaRPr/>
          </a:p>
        </p:txBody>
      </p:sp>
      <p:sp>
        <p:nvSpPr>
          <p:cNvPr id="234" name="Google Shape;234;p32"/>
          <p:cNvSpPr txBox="1"/>
          <p:nvPr/>
        </p:nvSpPr>
        <p:spPr>
          <a:xfrm>
            <a:off x="3917963" y="1740526"/>
            <a:ext cx="15444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Receive</a:t>
            </a:r>
            <a:r>
              <a:rPr lang="en"/>
              <a:t> parts and begin testing </a:t>
            </a:r>
            <a:r>
              <a:rPr lang="en"/>
              <a:t>- late Sep. 2018</a:t>
            </a:r>
            <a:endParaRPr/>
          </a:p>
        </p:txBody>
      </p:sp>
      <p:sp>
        <p:nvSpPr>
          <p:cNvPr id="235" name="Google Shape;235;p32"/>
          <p:cNvSpPr txBox="1"/>
          <p:nvPr/>
        </p:nvSpPr>
        <p:spPr>
          <a:xfrm>
            <a:off x="4914750" y="3608875"/>
            <a:ext cx="15444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Build and test prototype</a:t>
            </a:r>
            <a:r>
              <a:rPr lang="en"/>
              <a:t> - Oct. 2018</a:t>
            </a:r>
            <a:endParaRPr/>
          </a:p>
        </p:txBody>
      </p:sp>
      <p:sp>
        <p:nvSpPr>
          <p:cNvPr id="236" name="Google Shape;236;p32"/>
          <p:cNvSpPr txBox="1"/>
          <p:nvPr/>
        </p:nvSpPr>
        <p:spPr>
          <a:xfrm>
            <a:off x="5957438" y="1740513"/>
            <a:ext cx="15444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Begin to </a:t>
            </a:r>
            <a:r>
              <a:rPr lang="en"/>
              <a:t>finalize</a:t>
            </a:r>
            <a:r>
              <a:rPr lang="en"/>
              <a:t> design and present</a:t>
            </a:r>
            <a:r>
              <a:rPr lang="en"/>
              <a:t>- Nov. 2018</a:t>
            </a:r>
            <a:endParaRPr/>
          </a:p>
        </p:txBody>
      </p:sp>
      <p:sp>
        <p:nvSpPr>
          <p:cNvPr id="237" name="Google Shape;237;p32"/>
          <p:cNvSpPr txBox="1"/>
          <p:nvPr/>
        </p:nvSpPr>
        <p:spPr>
          <a:xfrm>
            <a:off x="7034025" y="3608775"/>
            <a:ext cx="1626300" cy="99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Final </a:t>
            </a:r>
            <a:r>
              <a:rPr lang="en"/>
              <a:t>prototype</a:t>
            </a:r>
            <a:r>
              <a:rPr lang="en"/>
              <a:t> and hardware demo </a:t>
            </a:r>
            <a:r>
              <a:rPr lang="en"/>
              <a:t>- Dec. 2018</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References</a:t>
            </a:r>
            <a:endParaRPr sz="4200"/>
          </a:p>
        </p:txBody>
      </p:sp>
      <p:sp>
        <p:nvSpPr>
          <p:cNvPr id="243" name="Google Shape;243;p33"/>
          <p:cNvSpPr txBox="1"/>
          <p:nvPr>
            <p:ph idx="4294967295" type="body"/>
          </p:nvPr>
        </p:nvSpPr>
        <p:spPr>
          <a:xfrm>
            <a:off x="311700" y="1505700"/>
            <a:ext cx="8179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a:t>
            </a:r>
            <a:r>
              <a:rPr lang="en" sz="1200"/>
              <a:t>“Maxwell House,” Recipes. [Online]. Available: http://www.kraftrecipes.com/maxwell-house. [Accessed: 02-Oct-2018].</a:t>
            </a:r>
            <a:endParaRPr sz="1200"/>
          </a:p>
          <a:p>
            <a:pPr indent="0" lvl="0" marL="0" rtl="0" algn="l">
              <a:spcBef>
                <a:spcPts val="1600"/>
              </a:spcBef>
              <a:spcAft>
                <a:spcPts val="0"/>
              </a:spcAft>
              <a:buNone/>
            </a:pPr>
            <a:r>
              <a:rPr lang="en" sz="1200"/>
              <a:t>[2] “Folgers Coffee - The Best Part of Wakin' Up | Folgers Coffee,” History | Folgers Coffee. [Online]. Available: https://www.folgerscoffee.com/. [Accessed: 02-Oct-2018].</a:t>
            </a:r>
            <a:endParaRPr sz="1200"/>
          </a:p>
          <a:p>
            <a:pPr indent="0" lvl="0" marL="0" rtl="0" algn="l">
              <a:spcBef>
                <a:spcPts val="1600"/>
              </a:spcBef>
              <a:spcAft>
                <a:spcPts val="0"/>
              </a:spcAft>
              <a:buNone/>
            </a:pPr>
            <a:r>
              <a:rPr lang="en" sz="1200"/>
              <a:t>[3] </a:t>
            </a:r>
            <a:r>
              <a:rPr lang="en" sz="1200"/>
              <a:t>“Single Serve Coffee Makers &amp; K-Cup Pods | Keurig®,” Keurig® Coffee Makers | Best Single Cup Coffee Machines. [Online]. Available: https://www.keurig.com/. [Accessed: 02-Oct-2018].</a:t>
            </a:r>
            <a:endParaRPr sz="1200"/>
          </a:p>
          <a:p>
            <a:pPr indent="0" lvl="0" marL="0" rtl="0" algn="l">
              <a:spcBef>
                <a:spcPts val="1600"/>
              </a:spcBef>
              <a:spcAft>
                <a:spcPts val="0"/>
              </a:spcAft>
              <a:buNone/>
            </a:pPr>
            <a:r>
              <a:rPr lang="en" sz="1200"/>
              <a:t>[4] L. Wallender, “Average Kitchen Size? Well, It's Complicated...,” The Spruce. [Online]. Available: https://www.thespruce.com/average-kitchen-size-1822119. [Accessed: 24 Sep. 2018].</a:t>
            </a:r>
            <a:endParaRPr sz="1200"/>
          </a:p>
          <a:p>
            <a:pPr indent="0" lvl="0" marL="0" rtl="0" algn="l">
              <a:spcBef>
                <a:spcPts val="1600"/>
              </a:spcBef>
              <a:spcAft>
                <a:spcPts val="1600"/>
              </a:spcAft>
              <a:buNone/>
            </a:pPr>
            <a:r>
              <a:rPr lang="en" sz="1200"/>
              <a:t>[5] Digikey Electronics, “FAN BLOWER 97X33MM 12VDC WIRE,” Digikey Electronics. [Online]. Available: https://www.digikey.com/products/en?keywords=102-4396-ND. [Accessed: 02-Oct-2018]</a:t>
            </a:r>
            <a:br>
              <a:rPr lang="en" sz="1200"/>
            </a:b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References</a:t>
            </a:r>
            <a:endParaRPr sz="4200"/>
          </a:p>
        </p:txBody>
      </p:sp>
      <p:sp>
        <p:nvSpPr>
          <p:cNvPr id="249" name="Google Shape;249;p34"/>
          <p:cNvSpPr txBox="1"/>
          <p:nvPr>
            <p:ph idx="4294967295" type="body"/>
          </p:nvPr>
        </p:nvSpPr>
        <p:spPr>
          <a:xfrm>
            <a:off x="311700" y="1505700"/>
            <a:ext cx="81795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[6] StarTech Electronics, </a:t>
            </a:r>
            <a:r>
              <a:rPr lang="en" sz="1200">
                <a:solidFill>
                  <a:srgbClr val="000000"/>
                </a:solidFill>
                <a:latin typeface="Arial"/>
                <a:ea typeface="Arial"/>
                <a:cs typeface="Arial"/>
                <a:sym typeface="Arial"/>
              </a:rPr>
              <a:t>“</a:t>
            </a:r>
            <a:r>
              <a:rPr lang="en" sz="1200"/>
              <a:t>92x25mm Ball Bearing Quiet Computer Case Fan w/ TX3 Connector,” S</a:t>
            </a:r>
            <a:r>
              <a:rPr lang="en" sz="1200"/>
              <a:t>tarTech Electronics. </a:t>
            </a:r>
            <a:r>
              <a:rPr lang="en" sz="1200"/>
              <a:t>[Online]. Available: https://www.startech.com/Computer-Parts/Fans/Quiet-925cm-Dual-Ball-Bearing-Case-Fan-with-TX3-connector~FAN9X25TX3L. [Accessed: 02-Oct-2018].</a:t>
            </a:r>
            <a:endParaRPr sz="1200"/>
          </a:p>
          <a:p>
            <a:pPr indent="0" lvl="0" marL="0" rtl="0" algn="l">
              <a:spcBef>
                <a:spcPts val="1600"/>
              </a:spcBef>
              <a:spcAft>
                <a:spcPts val="0"/>
              </a:spcAft>
              <a:buNone/>
            </a:pPr>
            <a:r>
              <a:rPr lang="en" sz="1200"/>
              <a:t>[7] “1" x 48" x 24" Mineral Wool/Foil Backing High Temperature Insulation, Density 8#, Dark Brown,” Grainger. [Online]. Available: https://www.grainger.com/product/ROXUL-1-x-48-x-24-Mineral-Wool-Foil-19NE81. [Accessed: 02-Oct-2018].</a:t>
            </a:r>
            <a:endParaRPr sz="1200"/>
          </a:p>
          <a:p>
            <a:pPr indent="0" lvl="0" marL="0" rtl="0" algn="l">
              <a:spcBef>
                <a:spcPts val="1600"/>
              </a:spcBef>
              <a:spcAft>
                <a:spcPts val="0"/>
              </a:spcAft>
              <a:buNone/>
            </a:pPr>
            <a:r>
              <a:rPr lang="en" sz="1200"/>
              <a:t>[8] Adafruit Industries, “Thermocouple Amplifier MAX31855 breakout board (MAX6675 upgrade),” Adafruit Industries blog RSS. [Online]. Available: https://www.adafruit.com/product/269. [Accessed: 02-Oct-2018].</a:t>
            </a:r>
            <a:endParaRPr sz="1200"/>
          </a:p>
          <a:p>
            <a:pPr indent="0" lvl="0" marL="0" rtl="0" algn="l">
              <a:spcBef>
                <a:spcPts val="1000"/>
              </a:spcBef>
              <a:spcAft>
                <a:spcPts val="0"/>
              </a:spcAft>
              <a:buNone/>
            </a:pPr>
            <a:r>
              <a:rPr lang="en" sz="1200"/>
              <a:t>[9] Adafruit Industries, “Thermocouple Type-K Glass Braid Insulated - K” Adafruit Industries blog RSS. [Online]. Available: https://www.adafruit.com/product/270. [Accessed: 02-Oct-2018].</a:t>
            </a:r>
            <a:endParaRPr sz="1200"/>
          </a:p>
          <a:p>
            <a:pPr indent="0" lvl="0" marL="0" rtl="0" algn="l">
              <a:lnSpc>
                <a:spcPct val="100000"/>
              </a:lnSpc>
              <a:spcBef>
                <a:spcPts val="1000"/>
              </a:spcBef>
              <a:spcAft>
                <a:spcPts val="0"/>
              </a:spcAft>
              <a:buNone/>
            </a:pPr>
            <a:r>
              <a:rPr lang="en" sz="1200"/>
              <a:t>[10] ST Inc, “Bluetooth Low Energy expansion board based on SPBTLE-RF module for STM32 Nucleo,” ST. [Online]. Available: https://www.st.com/en/ecosystems/x-nucleo-idb05a1.html. [Accessed” 02-Oct-2018]. </a:t>
            </a:r>
            <a:endParaRPr sz="1200"/>
          </a:p>
          <a:p>
            <a:pPr indent="0" lvl="0" marL="0" rtl="0" algn="l">
              <a:lnSpc>
                <a:spcPct val="100000"/>
              </a:lnSpc>
              <a:spcBef>
                <a:spcPts val="1000"/>
              </a:spcBef>
              <a:spcAft>
                <a:spcPts val="0"/>
              </a:spcAft>
              <a:buNone/>
            </a:pPr>
            <a:r>
              <a:t/>
            </a:r>
            <a:endParaRPr sz="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idx="1" type="subTitle"/>
          </p:nvPr>
        </p:nvSpPr>
        <p:spPr>
          <a:xfrm>
            <a:off x="239175" y="1775800"/>
            <a:ext cx="5400000" cy="1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Chaise Farrar · Drake Bolland JR Jamora · Noah Siano Rebecca Siciliano</a:t>
            </a:r>
            <a:endParaRPr sz="3000"/>
          </a:p>
        </p:txBody>
      </p:sp>
      <p:sp>
        <p:nvSpPr>
          <p:cNvPr id="255" name="Google Shape;255;p35"/>
          <p:cNvSpPr txBox="1"/>
          <p:nvPr/>
        </p:nvSpPr>
        <p:spPr>
          <a:xfrm>
            <a:off x="599400" y="69775"/>
            <a:ext cx="7945200" cy="11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Saira"/>
                <a:ea typeface="Saira"/>
                <a:cs typeface="Saira"/>
                <a:sym typeface="Saira"/>
              </a:rPr>
              <a:t>Intelli</a:t>
            </a:r>
            <a:r>
              <a:rPr b="1" lang="en" sz="9600">
                <a:solidFill>
                  <a:srgbClr val="656F58"/>
                </a:solidFill>
                <a:latin typeface="Saira"/>
                <a:ea typeface="Saira"/>
                <a:cs typeface="Saira"/>
                <a:sym typeface="Saira"/>
              </a:rPr>
              <a:t>Roast</a:t>
            </a:r>
            <a:endParaRPr b="1" sz="9600">
              <a:solidFill>
                <a:srgbClr val="656F58"/>
              </a:solidFill>
              <a:latin typeface="Saira"/>
              <a:ea typeface="Saira"/>
              <a:cs typeface="Saira"/>
              <a:sym typeface="Saira"/>
            </a:endParaRPr>
          </a:p>
        </p:txBody>
      </p:sp>
      <p:pic>
        <p:nvPicPr>
          <p:cNvPr id="256" name="Google Shape;256;p35"/>
          <p:cNvPicPr preferRelativeResize="0"/>
          <p:nvPr/>
        </p:nvPicPr>
        <p:blipFill>
          <a:blip r:embed="rId3">
            <a:alphaModFix/>
          </a:blip>
          <a:stretch>
            <a:fillRect/>
          </a:stretch>
        </p:blipFill>
        <p:spPr>
          <a:xfrm>
            <a:off x="6888925" y="3704250"/>
            <a:ext cx="1802423" cy="1035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Introduction: Faculty Advisor</a:t>
            </a:r>
            <a:endParaRPr sz="4200"/>
          </a:p>
          <a:p>
            <a:pPr indent="0" lvl="0" marL="0" rtl="0" algn="ctr">
              <a:spcBef>
                <a:spcPts val="0"/>
              </a:spcBef>
              <a:spcAft>
                <a:spcPts val="0"/>
              </a:spcAft>
              <a:buNone/>
            </a:pPr>
            <a:r>
              <a:t/>
            </a:r>
            <a:endParaRPr sz="4200"/>
          </a:p>
        </p:txBody>
      </p:sp>
      <p:sp>
        <p:nvSpPr>
          <p:cNvPr id="88" name="Google Shape;88;p15"/>
          <p:cNvSpPr txBox="1"/>
          <p:nvPr>
            <p:ph idx="4294967295" type="body"/>
          </p:nvPr>
        </p:nvSpPr>
        <p:spPr>
          <a:xfrm>
            <a:off x="311725" y="3844125"/>
            <a:ext cx="8520600" cy="888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latin typeface="Questrial"/>
                <a:ea typeface="Questrial"/>
                <a:cs typeface="Questrial"/>
                <a:sym typeface="Questrial"/>
              </a:rPr>
              <a:t>Dr. Masoud Karimi</a:t>
            </a:r>
            <a:endParaRPr sz="15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Associate</a:t>
            </a:r>
            <a:r>
              <a:rPr lang="en" sz="1100">
                <a:latin typeface="Questrial"/>
                <a:ea typeface="Questrial"/>
                <a:cs typeface="Questrial"/>
                <a:sym typeface="Questrial"/>
              </a:rPr>
              <a:t> Professor, Mississippi State University</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Ph.D., Electrical Engineering, Energy Systems, University of Toronto, Canada, 2004</a:t>
            </a:r>
            <a:endParaRPr sz="1100">
              <a:latin typeface="Questrial"/>
              <a:ea typeface="Questrial"/>
              <a:cs typeface="Questrial"/>
              <a:sym typeface="Questrial"/>
            </a:endParaRPr>
          </a:p>
          <a:p>
            <a:pPr indent="0" lvl="0" marL="0" rtl="0" algn="ctr">
              <a:lnSpc>
                <a:spcPct val="100000"/>
              </a:lnSpc>
              <a:spcBef>
                <a:spcPts val="0"/>
              </a:spcBef>
              <a:spcAft>
                <a:spcPts val="0"/>
              </a:spcAft>
              <a:buNone/>
            </a:pPr>
            <a:r>
              <a:rPr lang="en" sz="1100">
                <a:latin typeface="Questrial"/>
                <a:ea typeface="Questrial"/>
                <a:cs typeface="Questrial"/>
                <a:sym typeface="Questrial"/>
              </a:rPr>
              <a:t>Power system stability, protection and control</a:t>
            </a:r>
            <a:endParaRPr sz="1100">
              <a:latin typeface="Questrial"/>
              <a:ea typeface="Questrial"/>
              <a:cs typeface="Questrial"/>
              <a:sym typeface="Questrial"/>
            </a:endParaRPr>
          </a:p>
        </p:txBody>
      </p:sp>
      <p:pic>
        <p:nvPicPr>
          <p:cNvPr id="89" name="Google Shape;89;p15"/>
          <p:cNvPicPr preferRelativeResize="0"/>
          <p:nvPr/>
        </p:nvPicPr>
        <p:blipFill>
          <a:blip r:embed="rId3">
            <a:alphaModFix/>
          </a:blip>
          <a:stretch>
            <a:fillRect/>
          </a:stretch>
        </p:blipFill>
        <p:spPr>
          <a:xfrm>
            <a:off x="3712438" y="1366750"/>
            <a:ext cx="1719125" cy="2410000"/>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528125" y="2798127"/>
            <a:ext cx="7887602" cy="1071649"/>
          </a:xfrm>
          <a:prstGeom prst="rect">
            <a:avLst/>
          </a:prstGeom>
          <a:noFill/>
          <a:ln>
            <a:noFill/>
          </a:ln>
        </p:spPr>
      </p:pic>
      <p:sp>
        <p:nvSpPr>
          <p:cNvPr id="95" name="Google Shape;9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Outline</a:t>
            </a:r>
            <a:endParaRPr sz="4200"/>
          </a:p>
          <a:p>
            <a:pPr indent="0" lvl="0" marL="0" rtl="0" algn="ctr">
              <a:spcBef>
                <a:spcPts val="0"/>
              </a:spcBef>
              <a:spcAft>
                <a:spcPts val="0"/>
              </a:spcAft>
              <a:buNone/>
            </a:pPr>
            <a:r>
              <a:t/>
            </a:r>
            <a:endParaRPr sz="4200"/>
          </a:p>
        </p:txBody>
      </p:sp>
      <p:sp>
        <p:nvSpPr>
          <p:cNvPr id="96" name="Google Shape;96;p16"/>
          <p:cNvSpPr txBox="1"/>
          <p:nvPr>
            <p:ph idx="4294967295" type="body"/>
          </p:nvPr>
        </p:nvSpPr>
        <p:spPr>
          <a:xfrm>
            <a:off x="9355375" y="1497300"/>
            <a:ext cx="4259700" cy="298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a:t>
            </a:r>
            <a:r>
              <a:rPr lang="en" sz="2400">
                <a:latin typeface="Questrial"/>
                <a:ea typeface="Questrial"/>
                <a:cs typeface="Questrial"/>
                <a:sym typeface="Questrial"/>
              </a:rPr>
              <a:t>he Problem</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The Solution</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Technical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Practical Constraints</a:t>
            </a:r>
            <a:endParaRPr sz="2400">
              <a:latin typeface="Questrial"/>
              <a:ea typeface="Questrial"/>
              <a:cs typeface="Questrial"/>
              <a:sym typeface="Questrial"/>
            </a:endParaRPr>
          </a:p>
          <a:p>
            <a:pPr indent="-381000" lvl="1" marL="914400" rtl="0" algn="l">
              <a:spcBef>
                <a:spcPts val="0"/>
              </a:spcBef>
              <a:spcAft>
                <a:spcPts val="0"/>
              </a:spcAft>
              <a:buSzPts val="2400"/>
              <a:buFont typeface="Questrial"/>
              <a:buChar char="○"/>
            </a:pPr>
            <a:r>
              <a:rPr lang="en" sz="2400">
                <a:latin typeface="Questrial"/>
                <a:ea typeface="Questrial"/>
                <a:cs typeface="Questrial"/>
                <a:sym typeface="Questrial"/>
              </a:rPr>
              <a:t>Engineering Standards</a:t>
            </a:r>
            <a:endParaRPr sz="2400">
              <a:latin typeface="Questrial"/>
              <a:ea typeface="Questrial"/>
              <a:cs typeface="Questrial"/>
              <a:sym typeface="Questrial"/>
            </a:endParaRPr>
          </a:p>
          <a:p>
            <a:pPr indent="-381000" lvl="0" marL="457200" rtl="0" algn="l">
              <a:spcBef>
                <a:spcPts val="0"/>
              </a:spcBef>
              <a:spcAft>
                <a:spcPts val="0"/>
              </a:spcAft>
              <a:buSzPts val="2400"/>
              <a:buFont typeface="Questrial"/>
              <a:buChar char="●"/>
            </a:pPr>
            <a:r>
              <a:rPr lang="en" sz="2400">
                <a:latin typeface="Questrial"/>
                <a:ea typeface="Questrial"/>
                <a:cs typeface="Questrial"/>
                <a:sym typeface="Questrial"/>
              </a:rPr>
              <a:t>Approach</a:t>
            </a:r>
            <a:endParaRPr sz="2400">
              <a:latin typeface="Questrial"/>
              <a:ea typeface="Questrial"/>
              <a:cs typeface="Questrial"/>
              <a:sym typeface="Questrial"/>
            </a:endParaRPr>
          </a:p>
        </p:txBody>
      </p:sp>
      <p:sp>
        <p:nvSpPr>
          <p:cNvPr id="97" name="Google Shape;97;p16"/>
          <p:cNvSpPr txBox="1"/>
          <p:nvPr/>
        </p:nvSpPr>
        <p:spPr>
          <a:xfrm>
            <a:off x="416300" y="2323175"/>
            <a:ext cx="136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Problem</a:t>
            </a:r>
            <a:endParaRPr sz="2400"/>
          </a:p>
        </p:txBody>
      </p:sp>
      <p:sp>
        <p:nvSpPr>
          <p:cNvPr id="98" name="Google Shape;98;p16"/>
          <p:cNvSpPr txBox="1"/>
          <p:nvPr/>
        </p:nvSpPr>
        <p:spPr>
          <a:xfrm>
            <a:off x="2697825" y="2323175"/>
            <a:ext cx="1369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Solution</a:t>
            </a:r>
            <a:endParaRPr sz="2400"/>
          </a:p>
        </p:txBody>
      </p:sp>
      <p:sp>
        <p:nvSpPr>
          <p:cNvPr id="99" name="Google Shape;99;p16"/>
          <p:cNvSpPr txBox="1"/>
          <p:nvPr/>
        </p:nvSpPr>
        <p:spPr>
          <a:xfrm>
            <a:off x="464820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Constraints</a:t>
            </a:r>
            <a:endParaRPr sz="2400"/>
          </a:p>
        </p:txBody>
      </p:sp>
      <p:sp>
        <p:nvSpPr>
          <p:cNvPr id="100" name="Google Shape;100;p16"/>
          <p:cNvSpPr txBox="1"/>
          <p:nvPr/>
        </p:nvSpPr>
        <p:spPr>
          <a:xfrm>
            <a:off x="6858350" y="2323175"/>
            <a:ext cx="19428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Questrial"/>
                <a:ea typeface="Questrial"/>
                <a:cs typeface="Questrial"/>
                <a:sym typeface="Questrial"/>
              </a:rPr>
              <a:t>Approach</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3252575" y="2211339"/>
            <a:ext cx="2638850" cy="1826618"/>
          </a:xfrm>
          <a:prstGeom prst="rect">
            <a:avLst/>
          </a:prstGeom>
          <a:noFill/>
          <a:ln>
            <a:noFill/>
          </a:ln>
        </p:spPr>
      </p:pic>
      <p:pic>
        <p:nvPicPr>
          <p:cNvPr id="106" name="Google Shape;106;p17"/>
          <p:cNvPicPr preferRelativeResize="0"/>
          <p:nvPr/>
        </p:nvPicPr>
        <p:blipFill>
          <a:blip r:embed="rId4">
            <a:alphaModFix/>
          </a:blip>
          <a:stretch>
            <a:fillRect/>
          </a:stretch>
        </p:blipFill>
        <p:spPr>
          <a:xfrm>
            <a:off x="152400" y="1829926"/>
            <a:ext cx="2947776" cy="2947776"/>
          </a:xfrm>
          <a:prstGeom prst="rect">
            <a:avLst/>
          </a:prstGeom>
          <a:noFill/>
          <a:ln>
            <a:noFill/>
          </a:ln>
          <a:effectLst>
            <a:outerShdw blurRad="142875" rotWithShape="0" algn="bl" dir="9360000" dist="19050">
              <a:srgbClr val="000000">
                <a:alpha val="66000"/>
              </a:srgbClr>
            </a:outerShdw>
          </a:effectLst>
        </p:spPr>
      </p:pic>
      <p:pic>
        <p:nvPicPr>
          <p:cNvPr id="107" name="Google Shape;107;p17"/>
          <p:cNvPicPr preferRelativeResize="0"/>
          <p:nvPr/>
        </p:nvPicPr>
        <p:blipFill>
          <a:blip r:embed="rId5">
            <a:alphaModFix/>
          </a:blip>
          <a:stretch>
            <a:fillRect/>
          </a:stretch>
        </p:blipFill>
        <p:spPr>
          <a:xfrm>
            <a:off x="6043825" y="1829926"/>
            <a:ext cx="2947773" cy="2762121"/>
          </a:xfrm>
          <a:prstGeom prst="rect">
            <a:avLst/>
          </a:prstGeom>
          <a:noFill/>
          <a:ln>
            <a:noFill/>
          </a:ln>
        </p:spPr>
      </p:pic>
      <p:sp>
        <p:nvSpPr>
          <p:cNvPr id="108" name="Google Shape;108;p17"/>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Problem</a:t>
            </a:r>
            <a:endParaRPr sz="4200"/>
          </a:p>
        </p:txBody>
      </p:sp>
      <p:sp>
        <p:nvSpPr>
          <p:cNvPr id="109" name="Google Shape;109;p17"/>
          <p:cNvSpPr txBox="1"/>
          <p:nvPr/>
        </p:nvSpPr>
        <p:spPr>
          <a:xfrm>
            <a:off x="8358200" y="4894200"/>
            <a:ext cx="870600" cy="249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Questrial"/>
                <a:ea typeface="Questrial"/>
                <a:cs typeface="Questrial"/>
                <a:sym typeface="Questrial"/>
              </a:rPr>
              <a:t>[1], [2], [3]</a:t>
            </a:r>
            <a:endParaRPr sz="900">
              <a:solidFill>
                <a:schemeClr val="dk2"/>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p:txBody>
      </p:sp>
      <p:pic>
        <p:nvPicPr>
          <p:cNvPr id="115" name="Google Shape;115;p18"/>
          <p:cNvPicPr preferRelativeResize="0"/>
          <p:nvPr/>
        </p:nvPicPr>
        <p:blipFill>
          <a:blip r:embed="rId4">
            <a:alphaModFix/>
          </a:blip>
          <a:stretch>
            <a:fillRect/>
          </a:stretch>
        </p:blipFill>
        <p:spPr>
          <a:xfrm>
            <a:off x="116325" y="2265095"/>
            <a:ext cx="8911354" cy="1482805"/>
          </a:xfrm>
          <a:prstGeom prst="rect">
            <a:avLst/>
          </a:prstGeom>
          <a:noFill/>
          <a:ln>
            <a:noFill/>
          </a:ln>
        </p:spPr>
      </p:pic>
      <p:pic>
        <p:nvPicPr>
          <p:cNvPr id="116" name="Google Shape;116;p18"/>
          <p:cNvPicPr preferRelativeResize="0"/>
          <p:nvPr/>
        </p:nvPicPr>
        <p:blipFill>
          <a:blip r:embed="rId5">
            <a:alphaModFix/>
          </a:blip>
          <a:stretch>
            <a:fillRect/>
          </a:stretch>
        </p:blipFill>
        <p:spPr>
          <a:xfrm>
            <a:off x="0" y="5219693"/>
            <a:ext cx="9144004" cy="1873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Solution</a:t>
            </a:r>
            <a:endParaRPr sz="4200"/>
          </a:p>
          <a:p>
            <a:pPr indent="0" lvl="0" marL="0" rtl="0" algn="ctr">
              <a:spcBef>
                <a:spcPts val="0"/>
              </a:spcBef>
              <a:spcAft>
                <a:spcPts val="0"/>
              </a:spcAft>
              <a:buNone/>
            </a:pPr>
            <a:r>
              <a:t/>
            </a:r>
            <a:endParaRPr sz="3600"/>
          </a:p>
        </p:txBody>
      </p:sp>
      <p:pic>
        <p:nvPicPr>
          <p:cNvPr id="122" name="Google Shape;122;p19"/>
          <p:cNvPicPr preferRelativeResize="0"/>
          <p:nvPr/>
        </p:nvPicPr>
        <p:blipFill>
          <a:blip r:embed="rId3">
            <a:alphaModFix/>
          </a:blip>
          <a:stretch>
            <a:fillRect/>
          </a:stretch>
        </p:blipFill>
        <p:spPr>
          <a:xfrm>
            <a:off x="1547575" y="1373200"/>
            <a:ext cx="5506100" cy="38271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Technical Constraints</a:t>
            </a:r>
            <a:endParaRPr sz="4200"/>
          </a:p>
        </p:txBody>
      </p:sp>
      <p:graphicFrame>
        <p:nvGraphicFramePr>
          <p:cNvPr id="128" name="Google Shape;128;p20"/>
          <p:cNvGraphicFramePr/>
          <p:nvPr/>
        </p:nvGraphicFramePr>
        <p:xfrm>
          <a:off x="309675" y="1506975"/>
          <a:ext cx="3000000" cy="3000000"/>
        </p:xfrm>
        <a:graphic>
          <a:graphicData uri="http://schemas.openxmlformats.org/drawingml/2006/table">
            <a:tbl>
              <a:tblPr>
                <a:noFill/>
                <a:tableStyleId>{68AC93D5-C0E7-4C1B-8CBA-54291150447D}</a:tableStyleId>
              </a:tblPr>
              <a:tblGrid>
                <a:gridCol w="3393775"/>
                <a:gridCol w="5101650"/>
              </a:tblGrid>
              <a:tr h="573525">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Power Draw</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Under 15A at 120V</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Bean Agitation</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Agitate and lift ~120g of beans </a:t>
                      </a:r>
                      <a:endParaRPr sz="2400">
                        <a:solidFill>
                          <a:schemeClr val="dk2"/>
                        </a:solidFill>
                        <a:latin typeface="Questrial"/>
                        <a:ea typeface="Questrial"/>
                        <a:cs typeface="Questrial"/>
                        <a:sym typeface="Questria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8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Roasting Temperature</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At least 300°C</a:t>
                      </a:r>
                      <a:endParaRPr sz="2400">
                        <a:solidFill>
                          <a:schemeClr val="dk2"/>
                        </a:solidFill>
                        <a:latin typeface="Questrial"/>
                        <a:ea typeface="Questrial"/>
                        <a:cs typeface="Questrial"/>
                        <a:sym typeface="Questrial"/>
                      </a:endParaRPr>
                    </a:p>
                  </a:txBody>
                  <a:tcPr marT="91425" marB="91425" marR="91425" marL="91425">
                    <a:lnT cap="flat" cmpd="sng" w="9525">
                      <a:solidFill>
                        <a:srgbClr val="9E9E9E"/>
                      </a:solidFill>
                      <a:prstDash val="solid"/>
                      <a:round/>
                      <a:headEnd len="sm" w="sm" type="none"/>
                      <a:tailEnd len="sm" w="sm" type="none"/>
                    </a:lnT>
                  </a:tcPr>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Surface Temperature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Must not exceed 60°C</a:t>
                      </a:r>
                      <a:endParaRPr sz="2400">
                        <a:solidFill>
                          <a:schemeClr val="dk2"/>
                        </a:solidFill>
                        <a:latin typeface="Questrial"/>
                        <a:ea typeface="Questrial"/>
                        <a:cs typeface="Questrial"/>
                        <a:sym typeface="Questrial"/>
                      </a:endParaRPr>
                    </a:p>
                  </a:txBody>
                  <a:tcPr marT="91425" marB="91425" marR="91425" marL="91425"/>
                </a:tc>
              </a:tr>
              <a:tr h="5621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Wireless Distance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Connect up to 3 meters away </a:t>
                      </a:r>
                      <a:r>
                        <a:rPr lang="en" sz="1200">
                          <a:solidFill>
                            <a:schemeClr val="dk2"/>
                          </a:solidFill>
                          <a:latin typeface="Questrial"/>
                          <a:ea typeface="Questrial"/>
                          <a:cs typeface="Questrial"/>
                          <a:sym typeface="Questrial"/>
                        </a:rPr>
                        <a:t>[4]</a:t>
                      </a:r>
                      <a:endParaRPr sz="12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Practical </a:t>
            </a:r>
            <a:r>
              <a:rPr lang="en" sz="4200"/>
              <a:t>Constraints</a:t>
            </a:r>
            <a:endParaRPr sz="4200"/>
          </a:p>
        </p:txBody>
      </p:sp>
      <p:graphicFrame>
        <p:nvGraphicFramePr>
          <p:cNvPr id="134" name="Google Shape;134;p21"/>
          <p:cNvGraphicFramePr/>
          <p:nvPr/>
        </p:nvGraphicFramePr>
        <p:xfrm>
          <a:off x="309675" y="1507000"/>
          <a:ext cx="3000000" cy="3000000"/>
        </p:xfrm>
        <a:graphic>
          <a:graphicData uri="http://schemas.openxmlformats.org/drawingml/2006/table">
            <a:tbl>
              <a:tblPr>
                <a:noFill/>
                <a:tableStyleId>{68AC93D5-C0E7-4C1B-8CBA-54291150447D}</a:tableStyleId>
              </a:tblPr>
              <a:tblGrid>
                <a:gridCol w="2505575"/>
                <a:gridCol w="5989850"/>
              </a:tblGrid>
              <a:tr h="646250">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Constraint</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c>
                  <a:txBody>
                    <a:bodyPr>
                      <a:noAutofit/>
                    </a:bodyPr>
                    <a:lstStyle/>
                    <a:p>
                      <a:pPr indent="0" lvl="0" marL="0" rtl="0" algn="l">
                        <a:spcBef>
                          <a:spcPts val="0"/>
                        </a:spcBef>
                        <a:spcAft>
                          <a:spcPts val="0"/>
                        </a:spcAft>
                        <a:buNone/>
                      </a:pPr>
                      <a:r>
                        <a:rPr lang="en" sz="3000">
                          <a:solidFill>
                            <a:srgbClr val="FFFFFF"/>
                          </a:solidFill>
                          <a:latin typeface="Questrial"/>
                          <a:ea typeface="Questrial"/>
                          <a:cs typeface="Questrial"/>
                          <a:sym typeface="Questrial"/>
                        </a:rPr>
                        <a:t>Description</a:t>
                      </a:r>
                      <a:endParaRPr sz="3000">
                        <a:solidFill>
                          <a:srgbClr val="FFFFFF"/>
                        </a:solidFill>
                        <a:latin typeface="Questrial"/>
                        <a:ea typeface="Questrial"/>
                        <a:cs typeface="Questrial"/>
                        <a:sym typeface="Questria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AFBE8F"/>
                    </a:solidFill>
                  </a:tcPr>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Economic</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Cost less than $500</a:t>
                      </a:r>
                      <a:endParaRPr sz="2400">
                        <a:solidFill>
                          <a:schemeClr val="dk2"/>
                        </a:solidFill>
                        <a:latin typeface="Questrial"/>
                        <a:ea typeface="Questrial"/>
                        <a:cs typeface="Questrial"/>
                        <a:sym typeface="Questrial"/>
                      </a:endParaRPr>
                    </a:p>
                  </a:txBody>
                  <a:tcPr marT="91425" marB="91425" marR="91425" marL="91425">
                    <a:lnT cap="flat" cmpd="sng" w="9525">
                      <a:solidFill>
                        <a:schemeClr val="lt2"/>
                      </a:solidFill>
                      <a:prstDash val="solid"/>
                      <a:round/>
                      <a:headEnd len="sm" w="sm" type="none"/>
                      <a:tailEnd len="sm" w="sm" type="none"/>
                    </a:lnT>
                  </a:tcPr>
                </a:tc>
              </a:tr>
              <a:tr h="91555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Hands-Free Usage</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Operate without user intervention</a:t>
                      </a:r>
                      <a:endParaRPr sz="2400">
                        <a:solidFill>
                          <a:schemeClr val="dk2"/>
                        </a:solidFill>
                        <a:latin typeface="Questrial"/>
                        <a:ea typeface="Questrial"/>
                        <a:cs typeface="Questrial"/>
                        <a:sym typeface="Questrial"/>
                      </a:endParaRPr>
                    </a:p>
                  </a:txBody>
                  <a:tcPr marT="91425" marB="91425" marR="91425" marL="91425"/>
                </a:tc>
              </a:tr>
              <a:tr h="754000">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App-Enabled</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Additional features in smartphone app</a:t>
                      </a:r>
                      <a:endParaRPr sz="2400">
                        <a:solidFill>
                          <a:schemeClr val="dk2"/>
                        </a:solidFill>
                        <a:latin typeface="Questrial"/>
                        <a:ea typeface="Questrial"/>
                        <a:cs typeface="Questrial"/>
                        <a:sym typeface="Questrial"/>
                      </a:endParaRPr>
                    </a:p>
                  </a:txBody>
                  <a:tcPr marT="91425" marB="91425" marR="91425" marL="91425"/>
                </a:tc>
              </a:tr>
              <a:tr h="550075">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Chaff Collection</a:t>
                      </a:r>
                      <a:endParaRPr sz="2400">
                        <a:solidFill>
                          <a:schemeClr val="dk2"/>
                        </a:solidFill>
                        <a:latin typeface="Questrial"/>
                        <a:ea typeface="Questrial"/>
                        <a:cs typeface="Questrial"/>
                        <a:sym typeface="Questrial"/>
                      </a:endParaRPr>
                    </a:p>
                  </a:txBody>
                  <a:tcPr marT="91425" marB="91425" marR="91425" marL="91425"/>
                </a:tc>
                <a:tc>
                  <a:txBody>
                    <a:bodyPr>
                      <a:noAutofit/>
                    </a:bodyPr>
                    <a:lstStyle/>
                    <a:p>
                      <a:pPr indent="0" lvl="0" marL="0" rtl="0" algn="l">
                        <a:spcBef>
                          <a:spcPts val="0"/>
                        </a:spcBef>
                        <a:spcAft>
                          <a:spcPts val="0"/>
                        </a:spcAft>
                        <a:buNone/>
                      </a:pPr>
                      <a:r>
                        <a:rPr lang="en" sz="2400">
                          <a:solidFill>
                            <a:schemeClr val="dk2"/>
                          </a:solidFill>
                          <a:latin typeface="Questrial"/>
                          <a:ea typeface="Questrial"/>
                          <a:cs typeface="Questrial"/>
                          <a:sym typeface="Questrial"/>
                        </a:rPr>
                        <a:t>Collect chaff</a:t>
                      </a:r>
                      <a:endParaRPr sz="2400">
                        <a:solidFill>
                          <a:schemeClr val="dk2"/>
                        </a:solidFill>
                        <a:latin typeface="Questrial"/>
                        <a:ea typeface="Questrial"/>
                        <a:cs typeface="Questrial"/>
                        <a:sym typeface="Questria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